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401" r:id="rId5"/>
    <p:sldId id="419" r:id="rId6"/>
    <p:sldId id="423" r:id="rId7"/>
    <p:sldId id="422" r:id="rId8"/>
    <p:sldId id="353" r:id="rId9"/>
    <p:sldId id="404" r:id="rId10"/>
    <p:sldId id="405" r:id="rId11"/>
    <p:sldId id="424" r:id="rId12"/>
    <p:sldId id="409" r:id="rId13"/>
    <p:sldId id="413" r:id="rId14"/>
    <p:sldId id="428" r:id="rId15"/>
    <p:sldId id="410" r:id="rId16"/>
    <p:sldId id="414" r:id="rId17"/>
    <p:sldId id="427" r:id="rId18"/>
    <p:sldId id="411" r:id="rId19"/>
    <p:sldId id="415" r:id="rId20"/>
    <p:sldId id="425" r:id="rId21"/>
    <p:sldId id="412" r:id="rId22"/>
    <p:sldId id="416" r:id="rId23"/>
    <p:sldId id="426" r:id="rId24"/>
    <p:sldId id="407" r:id="rId25"/>
    <p:sldId id="406" r:id="rId26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EC141F-6860-D905-575D-2E0E8B421730}" name="Ben Bleasdale" initials="BB" userId="S::ben@culturebase-consulting.co.uk::f5071e42-99e3-484c-94a7-6423a3738277" providerId="AD"/>
  <p188:author id="{06165688-A3B2-4DBD-DE81-57E951A52C6B}" name="Ben Bleasdale" initials="BB" userId="S::ben@sciencecampaign.org.uk::30971e04-51a6-4276-b926-2e0c68546200" providerId="AD"/>
  <p188:author id="{811003C5-EC14-F0F7-D029-C314C52A2254}" name="Karen Stroobants" initials="KS" userId="S::karen@culturebase-consulting.co.uk::d3633071-dcef-47e3-ba7d-3028bf7fcb8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7E5E1F-D45B-8CBD-6EED-3AB5249DA0CC}" v="11" dt="2025-05-11T17:35:11.810"/>
    <p1510:client id="{67FFECFE-57C2-2216-0D33-A1B1C2718476}" v="9" dt="2025-05-11T18:15:05.269"/>
    <p1510:client id="{6EB07CE3-5821-4863-8437-3C311FB23364}" v="13" dt="2025-05-11T22:25:26.680"/>
    <p1510:client id="{E74F8E36-0587-7754-6A26-7AF06063F9E2}" v="15" dt="2025-05-11T22:21:50.5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pos="3840"/>
        <p:guide orient="horz" pos="22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0D0491A-35A1-43BB-9BF4-810980292037}" type="datetimeFigureOut">
              <a:rPr lang="en-GB" smtClean="0"/>
              <a:t>12/05/2025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4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275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275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CCC6490-4CA7-4D0D-A969-5B68B7E09D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7243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C6490-4CA7-4D0D-A969-5B68B7E09D3A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9942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C6490-4CA7-4D0D-A969-5B68B7E09D3A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140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418C3-786B-85F7-E5CA-48B4EA093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496226-7E87-77A9-903A-C517D8C52F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2F10F3-B5F2-ADF5-72FF-C75252327C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CD359-FC81-FECD-2EDD-582554D863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C6490-4CA7-4D0D-A969-5B68B7E09D3A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8218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endParaRPr lang="en-GB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C6490-4CA7-4D0D-A969-5B68B7E09D3A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68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83668-BFA3-83F2-2C14-FC4D37680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FA959D-415C-1AC2-CC7A-1B02C60832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788579-FFCC-D48A-2236-D578DBFD03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ACF70-5B1A-877A-1824-E21E565B3A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C6490-4CA7-4D0D-A969-5B68B7E09D3A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0156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C6490-4CA7-4D0D-A969-5B68B7E09D3A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1606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1C0C6-5E25-177F-F8DD-4D134498F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7167E7-1D1A-24F3-C804-982AD4DD3C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734A23-601F-0102-AA0F-3070030E61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B3D0F-CF31-E595-C454-347041A4B9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C6490-4CA7-4D0D-A969-5B68B7E09D3A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452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C6490-4CA7-4D0D-A969-5B68B7E09D3A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953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C6490-4CA7-4D0D-A969-5B68B7E09D3A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034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637DF-FC1C-18C5-E249-458BAC09B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5D5D59-BD27-262E-5DAA-467A72603E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83CD6-72D2-0E84-807C-86DC08A7B2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18DCA-047A-2557-54F8-55C6FC700D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C6490-4CA7-4D0D-A969-5B68B7E09D3A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273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AAAB6-A2C6-4A85-A3A1-98EFBA61C96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0454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C6490-4CA7-4D0D-A969-5B68B7E09D3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7753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C6490-4CA7-4D0D-A969-5B68B7E09D3A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778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B0E30-CA5D-6152-3C29-53622AC74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C62FEF-8118-5F39-03A0-B4CCDA17BF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AF2B2A-A5DC-2ADF-F3DB-4AD7E48499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CA7DA-EDCC-A2D3-73D3-BEEB34E163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C6490-4CA7-4D0D-A969-5B68B7E09D3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258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C6490-4CA7-4D0D-A969-5B68B7E09D3A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272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8BB8C-0721-24C3-F911-FA290CB49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72451A-09C4-E99B-AE84-92E77BFD20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E88EE1-C329-2339-E4DD-8FA2CD14B9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D42F3-C2F2-A87A-4815-84F6C55080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C6490-4CA7-4D0D-A969-5B68B7E09D3A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14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orange text&#10;&#10;Description automatically generated">
            <a:extLst>
              <a:ext uri="{FF2B5EF4-FFF2-40B4-BE49-F238E27FC236}">
                <a16:creationId xmlns:a16="http://schemas.microsoft.com/office/drawing/2014/main" id="{E8DE43B0-CDF5-C1F8-D233-32E3025DE9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22004" y="6090954"/>
            <a:ext cx="1733931" cy="630521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69D0F58C-2D8F-8F79-2495-84CA3D18BD6A}"/>
              </a:ext>
            </a:extLst>
          </p:cNvPr>
          <p:cNvSpPr txBox="1">
            <a:spLocks/>
          </p:cNvSpPr>
          <p:nvPr userDrawn="1"/>
        </p:nvSpPr>
        <p:spPr>
          <a:xfrm flipV="1">
            <a:off x="695326" y="1271315"/>
            <a:ext cx="10980738" cy="47897"/>
          </a:xfrm>
          <a:prstGeom prst="rect">
            <a:avLst/>
          </a:prstGeom>
          <a:solidFill>
            <a:srgbClr val="EA5F2D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38ED39E-D6BE-4FE8-E6B3-45A592F7D2B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267643" y="801711"/>
            <a:ext cx="901084" cy="45719"/>
          </a:xfrm>
          <a:prstGeom prst="rect">
            <a:avLst/>
          </a:prstGeom>
          <a:solidFill>
            <a:srgbClr val="EA5F2D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FD9F7C6-DC5C-4D52-7D0E-CAAF53AC1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6E1C-9760-4C51-A68A-46F259399CA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A0C489-4F89-9458-4B2E-4EEA75730C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3" y="1557338"/>
            <a:ext cx="5041900" cy="4464050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2BEED99-C4B6-F01F-240C-3B3A7A045C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7931" y="1572059"/>
            <a:ext cx="5076825" cy="4449329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4DBE6339-B500-19C9-DE9E-7555689FA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0"/>
            <a:ext cx="10980738" cy="1269384"/>
          </a:xfrm>
          <a:prstGeom prst="rect">
            <a:avLst/>
          </a:prstGeom>
        </p:spPr>
        <p:txBody>
          <a:bodyPr vert="horz" lIns="180000" tIns="0" rIns="0" bIns="0" rtlCol="0" anchor="b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168DDD10-ABEC-5A3F-2412-F8C9ADD6883E}"/>
              </a:ext>
            </a:extLst>
          </p:cNvPr>
          <p:cNvSpPr txBox="1">
            <a:spLocks/>
          </p:cNvSpPr>
          <p:nvPr userDrawn="1"/>
        </p:nvSpPr>
        <p:spPr>
          <a:xfrm flipV="1">
            <a:off x="695325" y="6021388"/>
            <a:ext cx="10980738" cy="47897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472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  <p15:guide id="2" pos="576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D4227-F9B3-1A6C-4F4B-AD1D9A452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1557338"/>
            <a:ext cx="3241676" cy="887437"/>
          </a:xfrm>
        </p:spPr>
        <p:txBody>
          <a:bodyPr rIns="0" bIns="0" anchor="t" anchorCtr="0">
            <a:normAutofit/>
          </a:bodyPr>
          <a:lstStyle>
            <a:lvl1pPr marL="0" indent="0" algn="l">
              <a:buNone/>
              <a:defRPr sz="2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0371BC-2817-E751-2F75-7971C48EC3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4713" y="2444775"/>
            <a:ext cx="3241676" cy="3579909"/>
          </a:xfrm>
        </p:spPr>
        <p:txBody>
          <a:bodyPr/>
          <a:lstStyle>
            <a:lvl1pPr algn="l">
              <a:defRPr sz="24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59FAE3-DA38-4DFF-1FE6-4885E4C8F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75612" y="1557338"/>
            <a:ext cx="3279775" cy="887437"/>
          </a:xfrm>
        </p:spPr>
        <p:txBody>
          <a:bodyPr rIns="72000" bIns="0" anchor="t" anchorCtr="0">
            <a:normAutofit/>
          </a:bodyPr>
          <a:lstStyle>
            <a:lvl1pPr marL="0" indent="0" algn="l">
              <a:buNone/>
              <a:defRPr sz="2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48C4C6-5A1F-B3E7-E874-FBBB25795B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75612" y="2444775"/>
            <a:ext cx="3279775" cy="3579910"/>
          </a:xfrm>
        </p:spPr>
        <p:txBody>
          <a:bodyPr/>
          <a:lstStyle>
            <a:lvl1pPr algn="l">
              <a:defRPr sz="24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19D80F-D306-07B9-5963-48F7A2E97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6E1C-9760-4C51-A68A-46F259399CA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47F44DD-FF0B-91EA-FB9C-AAB5A913ABF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475163" y="1557338"/>
            <a:ext cx="3241676" cy="887437"/>
          </a:xfrm>
        </p:spPr>
        <p:txBody>
          <a:bodyPr rIns="0" bIns="0" anchor="t" anchorCtr="0">
            <a:normAutofit/>
          </a:bodyPr>
          <a:lstStyle>
            <a:lvl1pPr marL="0" indent="0" algn="l">
              <a:buNone/>
              <a:defRPr sz="2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39525A7-7FBF-A6D0-213D-4775FFD7CCC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75163" y="2444775"/>
            <a:ext cx="3241676" cy="3579909"/>
          </a:xfrm>
        </p:spPr>
        <p:txBody>
          <a:bodyPr/>
          <a:lstStyle>
            <a:lvl1pPr algn="l">
              <a:defRPr sz="24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67C97C3-9681-1222-3497-7928926972CB}"/>
              </a:ext>
            </a:extLst>
          </p:cNvPr>
          <p:cNvSpPr txBox="1">
            <a:spLocks/>
          </p:cNvSpPr>
          <p:nvPr userDrawn="1"/>
        </p:nvSpPr>
        <p:spPr>
          <a:xfrm flipV="1">
            <a:off x="695326" y="1271315"/>
            <a:ext cx="10980738" cy="47897"/>
          </a:xfrm>
          <a:prstGeom prst="rect">
            <a:avLst/>
          </a:prstGeom>
          <a:solidFill>
            <a:srgbClr val="EA5F2D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6A3057BE-2C98-3890-9996-757C67BCB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0"/>
            <a:ext cx="10515601" cy="1269384"/>
          </a:xfrm>
          <a:prstGeom prst="rect">
            <a:avLst/>
          </a:prstGeom>
        </p:spPr>
        <p:txBody>
          <a:bodyPr vert="horz" lIns="180000" tIns="0" rIns="0" bIns="0" rtlCol="0" anchor="b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 descr="A black and orange text&#10;&#10;Description automatically generated">
            <a:extLst>
              <a:ext uri="{FF2B5EF4-FFF2-40B4-BE49-F238E27FC236}">
                <a16:creationId xmlns:a16="http://schemas.microsoft.com/office/drawing/2014/main" id="{FBEBE972-6FC9-BD68-B64F-7ECA328CB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22004" y="6090954"/>
            <a:ext cx="1733931" cy="630521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D164034E-785C-B55D-01C8-F4E17B046C25}"/>
              </a:ext>
            </a:extLst>
          </p:cNvPr>
          <p:cNvSpPr txBox="1">
            <a:spLocks/>
          </p:cNvSpPr>
          <p:nvPr userDrawn="1"/>
        </p:nvSpPr>
        <p:spPr>
          <a:xfrm flipV="1">
            <a:off x="695325" y="6021388"/>
            <a:ext cx="10980738" cy="47897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7512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3 Column Layout no grey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D4227-F9B3-1A6C-4F4B-AD1D9A452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1557338"/>
            <a:ext cx="3241676" cy="887437"/>
          </a:xfrm>
        </p:spPr>
        <p:txBody>
          <a:bodyPr rIns="0" bIns="0" anchor="t" anchorCtr="0">
            <a:normAutofit/>
          </a:bodyPr>
          <a:lstStyle>
            <a:lvl1pPr marL="0" indent="0" algn="l">
              <a:buNone/>
              <a:defRPr sz="2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0371BC-2817-E751-2F75-7971C48EC3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4713" y="2444775"/>
            <a:ext cx="3241676" cy="3579909"/>
          </a:xfrm>
        </p:spPr>
        <p:txBody>
          <a:bodyPr/>
          <a:lstStyle>
            <a:lvl1pPr algn="l">
              <a:defRPr sz="24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59FAE3-DA38-4DFF-1FE6-4885E4C8F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75612" y="1557338"/>
            <a:ext cx="3279775" cy="887437"/>
          </a:xfrm>
        </p:spPr>
        <p:txBody>
          <a:bodyPr rIns="72000" bIns="0" anchor="t" anchorCtr="0">
            <a:normAutofit/>
          </a:bodyPr>
          <a:lstStyle>
            <a:lvl1pPr marL="0" indent="0" algn="l">
              <a:buNone/>
              <a:defRPr sz="2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48C4C6-5A1F-B3E7-E874-FBBB25795B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75612" y="2444775"/>
            <a:ext cx="3279775" cy="3579910"/>
          </a:xfrm>
        </p:spPr>
        <p:txBody>
          <a:bodyPr/>
          <a:lstStyle>
            <a:lvl1pPr algn="l">
              <a:defRPr sz="24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19D80F-D306-07B9-5963-48F7A2E97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6E1C-9760-4C51-A68A-46F259399CA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47F44DD-FF0B-91EA-FB9C-AAB5A913ABF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475163" y="1557338"/>
            <a:ext cx="3241676" cy="887437"/>
          </a:xfrm>
        </p:spPr>
        <p:txBody>
          <a:bodyPr rIns="0" bIns="0" anchor="t" anchorCtr="0">
            <a:normAutofit/>
          </a:bodyPr>
          <a:lstStyle>
            <a:lvl1pPr marL="0" indent="0" algn="l">
              <a:buNone/>
              <a:defRPr sz="2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39525A7-7FBF-A6D0-213D-4775FFD7CCC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75163" y="2444775"/>
            <a:ext cx="3241676" cy="3579909"/>
          </a:xfrm>
        </p:spPr>
        <p:txBody>
          <a:bodyPr/>
          <a:lstStyle>
            <a:lvl1pPr algn="l">
              <a:defRPr sz="24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67C97C3-9681-1222-3497-7928926972CB}"/>
              </a:ext>
            </a:extLst>
          </p:cNvPr>
          <p:cNvSpPr txBox="1">
            <a:spLocks/>
          </p:cNvSpPr>
          <p:nvPr userDrawn="1"/>
        </p:nvSpPr>
        <p:spPr>
          <a:xfrm flipV="1">
            <a:off x="695326" y="1271315"/>
            <a:ext cx="10980738" cy="47897"/>
          </a:xfrm>
          <a:prstGeom prst="rect">
            <a:avLst/>
          </a:prstGeom>
          <a:solidFill>
            <a:srgbClr val="EA5F2D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6A3057BE-2C98-3890-9996-757C67BCB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0"/>
            <a:ext cx="10515601" cy="1269384"/>
          </a:xfrm>
          <a:prstGeom prst="rect">
            <a:avLst/>
          </a:prstGeom>
        </p:spPr>
        <p:txBody>
          <a:bodyPr vert="horz" lIns="180000" tIns="0" rIns="0" bIns="0" rtlCol="0" anchor="b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 descr="A black and orange text&#10;&#10;Description automatically generated">
            <a:extLst>
              <a:ext uri="{FF2B5EF4-FFF2-40B4-BE49-F238E27FC236}">
                <a16:creationId xmlns:a16="http://schemas.microsoft.com/office/drawing/2014/main" id="{FBEBE972-6FC9-BD68-B64F-7ECA328CB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22004" y="6090954"/>
            <a:ext cx="1733931" cy="63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37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ADA3345-7B8C-A2F0-D51D-0A8A40B07A85}"/>
              </a:ext>
            </a:extLst>
          </p:cNvPr>
          <p:cNvSpPr txBox="1">
            <a:spLocks/>
          </p:cNvSpPr>
          <p:nvPr userDrawn="1"/>
        </p:nvSpPr>
        <p:spPr>
          <a:xfrm>
            <a:off x="4475163" y="1628775"/>
            <a:ext cx="6192837" cy="2176272"/>
          </a:xfrm>
          <a:prstGeom prst="rect">
            <a:avLst/>
          </a:prstGeom>
        </p:spPr>
        <p:txBody>
          <a:bodyPr vert="horz" lIns="288000" tIns="0" rIns="9144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i="1" dirty="0"/>
          </a:p>
        </p:txBody>
      </p:sp>
      <p:pic>
        <p:nvPicPr>
          <p:cNvPr id="7" name="Picture 6" descr="CultureBase Consulting">
            <a:extLst>
              <a:ext uri="{FF2B5EF4-FFF2-40B4-BE49-F238E27FC236}">
                <a16:creationId xmlns:a16="http://schemas.microsoft.com/office/drawing/2014/main" id="{D018520F-DFCC-C542-5349-16954D7D0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9251" y="5402469"/>
            <a:ext cx="3467862" cy="1261041"/>
          </a:xfrm>
          <a:prstGeom prst="rect">
            <a:avLst/>
          </a:prstGeom>
        </p:spPr>
      </p:pic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678315D2-2B5C-AECD-0FA3-D2E81EB855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75163" y="3664076"/>
            <a:ext cx="7246937" cy="529589"/>
          </a:xfrm>
          <a:solidFill>
            <a:schemeClr val="accent1"/>
          </a:solidFill>
        </p:spPr>
        <p:txBody>
          <a:bodyPr lIns="288000" tIns="0" rIns="0" bIns="0" anchor="ctr" anchorCtr="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20">
            <a:extLst>
              <a:ext uri="{FF2B5EF4-FFF2-40B4-BE49-F238E27FC236}">
                <a16:creationId xmlns:a16="http://schemas.microsoft.com/office/drawing/2014/main" id="{7CBAF15F-37DE-EECC-A53D-5C6B2DA68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6" y="1669544"/>
            <a:ext cx="7067550" cy="1723075"/>
          </a:xfrm>
        </p:spPr>
        <p:txBody>
          <a:bodyPr lIns="288000" tIns="0" rIns="0" bIns="0" anchor="b" anchorCtr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587AADC-A5E6-42F3-BA6C-FBD927D97FC9}"/>
              </a:ext>
            </a:extLst>
          </p:cNvPr>
          <p:cNvSpPr txBox="1">
            <a:spLocks/>
          </p:cNvSpPr>
          <p:nvPr userDrawn="1"/>
        </p:nvSpPr>
        <p:spPr>
          <a:xfrm flipV="1">
            <a:off x="695326" y="1271315"/>
            <a:ext cx="10980738" cy="47897"/>
          </a:xfrm>
          <a:prstGeom prst="rect">
            <a:avLst/>
          </a:prstGeom>
          <a:solidFill>
            <a:srgbClr val="EA5F2D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FEA89306-F07A-96A9-10BA-DE38309A8A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9561" y="836613"/>
            <a:ext cx="3945602" cy="5184775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Title 20">
            <a:extLst>
              <a:ext uri="{FF2B5EF4-FFF2-40B4-BE49-F238E27FC236}">
                <a16:creationId xmlns:a16="http://schemas.microsoft.com/office/drawing/2014/main" id="{AABF379E-E46D-2BEF-A3C0-8F0B81F854E4}"/>
              </a:ext>
            </a:extLst>
          </p:cNvPr>
          <p:cNvSpPr txBox="1">
            <a:spLocks/>
          </p:cNvSpPr>
          <p:nvPr userDrawn="1"/>
        </p:nvSpPr>
        <p:spPr>
          <a:xfrm>
            <a:off x="4475163" y="4465122"/>
            <a:ext cx="6948912" cy="1087570"/>
          </a:xfrm>
          <a:prstGeom prst="rect">
            <a:avLst/>
          </a:prstGeom>
        </p:spPr>
        <p:txBody>
          <a:bodyPr vert="horz" lIns="28800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>
                <a:latin typeface="+mn-lt"/>
              </a:rPr>
              <a:t>Click to edit</a:t>
            </a:r>
            <a:endParaRPr lang="en-GB" sz="2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12059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678315D2-2B5C-AECD-0FA3-D2E81EB855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98176" y="4211562"/>
            <a:ext cx="8060162" cy="529589"/>
          </a:xfrm>
          <a:solidFill>
            <a:srgbClr val="E95611"/>
          </a:solidFill>
        </p:spPr>
        <p:txBody>
          <a:bodyPr lIns="288000" tIns="0" rIns="0" bIns="0" anchor="ctr" anchorCtr="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20">
            <a:extLst>
              <a:ext uri="{FF2B5EF4-FFF2-40B4-BE49-F238E27FC236}">
                <a16:creationId xmlns:a16="http://schemas.microsoft.com/office/drawing/2014/main" id="{7CBAF15F-37DE-EECC-A53D-5C6B2DA68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175" y="2102844"/>
            <a:ext cx="8060162" cy="1837261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Title 20">
            <a:extLst>
              <a:ext uri="{FF2B5EF4-FFF2-40B4-BE49-F238E27FC236}">
                <a16:creationId xmlns:a16="http://schemas.microsoft.com/office/drawing/2014/main" id="{AABF379E-E46D-2BEF-A3C0-8F0B81F854E4}"/>
              </a:ext>
            </a:extLst>
          </p:cNvPr>
          <p:cNvSpPr txBox="1">
            <a:spLocks/>
          </p:cNvSpPr>
          <p:nvPr userDrawn="1"/>
        </p:nvSpPr>
        <p:spPr>
          <a:xfrm>
            <a:off x="1498176" y="5023542"/>
            <a:ext cx="8060161" cy="108757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>
                <a:latin typeface="+mn-lt"/>
              </a:rPr>
              <a:t>Click to edit</a:t>
            </a:r>
            <a:endParaRPr lang="en-GB" sz="2400" b="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1EC073-D343-AC6A-EF42-EADC33623A80}"/>
              </a:ext>
            </a:extLst>
          </p:cNvPr>
          <p:cNvSpPr txBox="1">
            <a:spLocks/>
          </p:cNvSpPr>
          <p:nvPr userDrawn="1"/>
        </p:nvSpPr>
        <p:spPr>
          <a:xfrm flipV="1">
            <a:off x="695325" y="1271312"/>
            <a:ext cx="8060161" cy="46800"/>
          </a:xfrm>
          <a:prstGeom prst="rect">
            <a:avLst/>
          </a:prstGeom>
          <a:solidFill>
            <a:srgbClr val="EA5F2D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4" name="Picture 3" descr="CultureBase Consulting">
            <a:extLst>
              <a:ext uri="{FF2B5EF4-FFF2-40B4-BE49-F238E27FC236}">
                <a16:creationId xmlns:a16="http://schemas.microsoft.com/office/drawing/2014/main" id="{1D0CA961-C6AD-A6C4-013B-42B6A0B9AD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9251" y="647597"/>
            <a:ext cx="3467862" cy="126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530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C5101B2A-71B5-B57C-6ADA-7EAFD9DFFD5B}"/>
              </a:ext>
            </a:extLst>
          </p:cNvPr>
          <p:cNvSpPr txBox="1">
            <a:spLocks/>
          </p:cNvSpPr>
          <p:nvPr userDrawn="1"/>
        </p:nvSpPr>
        <p:spPr>
          <a:xfrm flipV="1">
            <a:off x="695325" y="6021388"/>
            <a:ext cx="10980738" cy="47897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2060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imum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C5101B2A-71B5-B57C-6ADA-7EAFD9DFFD5B}"/>
              </a:ext>
            </a:extLst>
          </p:cNvPr>
          <p:cNvSpPr txBox="1">
            <a:spLocks/>
          </p:cNvSpPr>
          <p:nvPr userDrawn="1"/>
        </p:nvSpPr>
        <p:spPr>
          <a:xfrm flipV="1">
            <a:off x="695325" y="6021388"/>
            <a:ext cx="10980738" cy="47897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2BBCE248-6A67-FF3C-E069-837C911EE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8969" y="6356350"/>
            <a:ext cx="2743200" cy="365125"/>
          </a:xfrm>
        </p:spPr>
        <p:txBody>
          <a:bodyPr/>
          <a:lstStyle/>
          <a:p>
            <a:fld id="{68416E1C-9760-4C51-A68A-46F259399CA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 descr="A black and orange text&#10;&#10;Description automatically generated">
            <a:extLst>
              <a:ext uri="{FF2B5EF4-FFF2-40B4-BE49-F238E27FC236}">
                <a16:creationId xmlns:a16="http://schemas.microsoft.com/office/drawing/2014/main" id="{E4267DC0-E082-1F4A-D33E-4196FD43D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22004" y="6090954"/>
            <a:ext cx="1733931" cy="630521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83E6B1-02C2-D40F-6A92-12CFFD47E5D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85825" y="962026"/>
            <a:ext cx="10610850" cy="51263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60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ximum space no grey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2BBCE248-6A67-FF3C-E069-837C911EE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8969" y="6356350"/>
            <a:ext cx="2743200" cy="365125"/>
          </a:xfrm>
        </p:spPr>
        <p:txBody>
          <a:bodyPr/>
          <a:lstStyle/>
          <a:p>
            <a:fld id="{68416E1C-9760-4C51-A68A-46F259399CA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 descr="A black and orange text&#10;&#10;Description automatically generated">
            <a:extLst>
              <a:ext uri="{FF2B5EF4-FFF2-40B4-BE49-F238E27FC236}">
                <a16:creationId xmlns:a16="http://schemas.microsoft.com/office/drawing/2014/main" id="{E4267DC0-E082-1F4A-D33E-4196FD43D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22004" y="6090954"/>
            <a:ext cx="1733931" cy="630521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83E6B1-02C2-D40F-6A92-12CFFD47E5D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85825" y="962026"/>
            <a:ext cx="10610850" cy="51263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618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FFE71-5B9A-848E-AC86-B3B4B5282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36613"/>
            <a:ext cx="3932237" cy="1220787"/>
          </a:xfrm>
        </p:spPr>
        <p:txBody>
          <a:bodyPr lIns="0" anchor="t" anchorCtr="0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C9DFC-85BA-7183-A268-CA98D6BA6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68413"/>
            <a:ext cx="6172200" cy="4752975"/>
          </a:xfrm>
        </p:spPr>
        <p:txBody>
          <a:bodyPr lIns="0" r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5C6D46-0C41-5F21-5D3A-7E69EA671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6E1C-9760-4C51-A68A-46F259399CA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F526054-A959-0A22-85A7-1ECDC4D19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7738020-4638-B39F-B060-D6722650FA78}"/>
              </a:ext>
            </a:extLst>
          </p:cNvPr>
          <p:cNvSpPr txBox="1">
            <a:spLocks/>
          </p:cNvSpPr>
          <p:nvPr userDrawn="1"/>
        </p:nvSpPr>
        <p:spPr>
          <a:xfrm>
            <a:off x="515938" y="836613"/>
            <a:ext cx="45719" cy="482441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4" name="Picture 3" descr="A black and orange text&#10;&#10;Description automatically generated">
            <a:extLst>
              <a:ext uri="{FF2B5EF4-FFF2-40B4-BE49-F238E27FC236}">
                <a16:creationId xmlns:a16="http://schemas.microsoft.com/office/drawing/2014/main" id="{3B70EDAF-1CDE-2C5D-08BB-00914FC9B2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22004" y="6090954"/>
            <a:ext cx="1733931" cy="630521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7A83A143-CEA4-AF0A-EB56-68FEB1D57CBA}"/>
              </a:ext>
            </a:extLst>
          </p:cNvPr>
          <p:cNvSpPr txBox="1">
            <a:spLocks/>
          </p:cNvSpPr>
          <p:nvPr userDrawn="1"/>
        </p:nvSpPr>
        <p:spPr>
          <a:xfrm flipV="1">
            <a:off x="695325" y="6021387"/>
            <a:ext cx="10980738" cy="47897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34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 no grey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FFE71-5B9A-848E-AC86-B3B4B5282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36613"/>
            <a:ext cx="3932237" cy="1220787"/>
          </a:xfrm>
        </p:spPr>
        <p:txBody>
          <a:bodyPr lIns="0" anchor="t" anchorCtr="0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C9DFC-85BA-7183-A268-CA98D6BA6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68413"/>
            <a:ext cx="6172200" cy="4752975"/>
          </a:xfrm>
        </p:spPr>
        <p:txBody>
          <a:bodyPr lIns="0" r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5C6D46-0C41-5F21-5D3A-7E69EA671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6E1C-9760-4C51-A68A-46F259399CA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F526054-A959-0A22-85A7-1ECDC4D19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7738020-4638-B39F-B060-D6722650FA78}"/>
              </a:ext>
            </a:extLst>
          </p:cNvPr>
          <p:cNvSpPr txBox="1">
            <a:spLocks/>
          </p:cNvSpPr>
          <p:nvPr userDrawn="1"/>
        </p:nvSpPr>
        <p:spPr>
          <a:xfrm>
            <a:off x="515938" y="836613"/>
            <a:ext cx="45719" cy="482441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4" name="Picture 3" descr="A black and orange text&#10;&#10;Description automatically generated">
            <a:extLst>
              <a:ext uri="{FF2B5EF4-FFF2-40B4-BE49-F238E27FC236}">
                <a16:creationId xmlns:a16="http://schemas.microsoft.com/office/drawing/2014/main" id="{3B70EDAF-1CDE-2C5D-08BB-00914FC9B2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22004" y="6090954"/>
            <a:ext cx="1733931" cy="63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21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A24A4F-E8C9-ED13-8CE7-61C0C11A7D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68413"/>
            <a:ext cx="6172200" cy="4752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BFEE14-1BDF-ECA3-0883-9D256E196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6E1C-9760-4C51-A68A-46F259399CA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94040E8-B083-1D26-10FF-9E0B3CB48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836613"/>
            <a:ext cx="3897312" cy="1220787"/>
          </a:xfrm>
        </p:spPr>
        <p:txBody>
          <a:bodyPr lIns="0" anchor="t" anchorCtr="0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46A8A1-F3FB-7AD0-FAA2-02EC02595234}"/>
              </a:ext>
            </a:extLst>
          </p:cNvPr>
          <p:cNvSpPr txBox="1">
            <a:spLocks/>
          </p:cNvSpPr>
          <p:nvPr userDrawn="1"/>
        </p:nvSpPr>
        <p:spPr>
          <a:xfrm>
            <a:off x="515938" y="836613"/>
            <a:ext cx="45719" cy="482441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39EA4E-C00B-7C60-6320-DB6E2F0ACC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3" y="2057400"/>
            <a:ext cx="3897312" cy="39639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Picture 1" descr="A black and orange text&#10;&#10;Description automatically generated">
            <a:extLst>
              <a:ext uri="{FF2B5EF4-FFF2-40B4-BE49-F238E27FC236}">
                <a16:creationId xmlns:a16="http://schemas.microsoft.com/office/drawing/2014/main" id="{1370AD7F-FFDE-ED34-B646-ACA9686FA3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22004" y="6090954"/>
            <a:ext cx="1733931" cy="630521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CA69A471-44C5-5246-42EE-B587B1A2CFD4}"/>
              </a:ext>
            </a:extLst>
          </p:cNvPr>
          <p:cNvSpPr txBox="1">
            <a:spLocks/>
          </p:cNvSpPr>
          <p:nvPr userDrawn="1"/>
        </p:nvSpPr>
        <p:spPr>
          <a:xfrm flipV="1">
            <a:off x="695325" y="6026622"/>
            <a:ext cx="10980738" cy="47897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440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no grey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orange text&#10;&#10;Description automatically generated">
            <a:extLst>
              <a:ext uri="{FF2B5EF4-FFF2-40B4-BE49-F238E27FC236}">
                <a16:creationId xmlns:a16="http://schemas.microsoft.com/office/drawing/2014/main" id="{E8DE43B0-CDF5-C1F8-D233-32E3025DE9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22004" y="6090954"/>
            <a:ext cx="1733931" cy="630521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69D0F58C-2D8F-8F79-2495-84CA3D18BD6A}"/>
              </a:ext>
            </a:extLst>
          </p:cNvPr>
          <p:cNvSpPr txBox="1">
            <a:spLocks/>
          </p:cNvSpPr>
          <p:nvPr userDrawn="1"/>
        </p:nvSpPr>
        <p:spPr>
          <a:xfrm flipV="1">
            <a:off x="695326" y="1271315"/>
            <a:ext cx="10980738" cy="47897"/>
          </a:xfrm>
          <a:prstGeom prst="rect">
            <a:avLst/>
          </a:prstGeom>
          <a:solidFill>
            <a:srgbClr val="EA5F2D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38ED39E-D6BE-4FE8-E6B3-45A592F7D2B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267643" y="801711"/>
            <a:ext cx="901084" cy="45719"/>
          </a:xfrm>
          <a:prstGeom prst="rect">
            <a:avLst/>
          </a:prstGeom>
          <a:solidFill>
            <a:srgbClr val="EA5F2D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FD9F7C6-DC5C-4D52-7D0E-CAAF53AC1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6E1C-9760-4C51-A68A-46F259399CA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A0C489-4F89-9458-4B2E-4EEA75730C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3" y="1557338"/>
            <a:ext cx="5041900" cy="4464050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2BEED99-C4B6-F01F-240C-3B3A7A045C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7931" y="1572059"/>
            <a:ext cx="5076825" cy="4449329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4DBE6339-B500-19C9-DE9E-7555689FA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0"/>
            <a:ext cx="10980738" cy="1269384"/>
          </a:xfrm>
          <a:prstGeom prst="rect">
            <a:avLst/>
          </a:prstGeom>
        </p:spPr>
        <p:txBody>
          <a:bodyPr vert="horz" lIns="180000" tIns="0" rIns="0" bIns="0" rtlCol="0" anchor="b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289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  <p15:guide id="2" pos="576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 no grey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A24A4F-E8C9-ED13-8CE7-61C0C11A7D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68413"/>
            <a:ext cx="6172200" cy="4752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BFEE14-1BDF-ECA3-0883-9D256E196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6E1C-9760-4C51-A68A-46F259399CA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94040E8-B083-1D26-10FF-9E0B3CB48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836613"/>
            <a:ext cx="3897312" cy="1220787"/>
          </a:xfrm>
        </p:spPr>
        <p:txBody>
          <a:bodyPr lIns="0" anchor="t" anchorCtr="0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46A8A1-F3FB-7AD0-FAA2-02EC02595234}"/>
              </a:ext>
            </a:extLst>
          </p:cNvPr>
          <p:cNvSpPr txBox="1">
            <a:spLocks/>
          </p:cNvSpPr>
          <p:nvPr userDrawn="1"/>
        </p:nvSpPr>
        <p:spPr>
          <a:xfrm>
            <a:off x="515938" y="836613"/>
            <a:ext cx="45719" cy="482441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39EA4E-C00B-7C60-6320-DB6E2F0ACC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3" y="2057400"/>
            <a:ext cx="3897312" cy="39639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Picture 1" descr="A black and orange text&#10;&#10;Description automatically generated">
            <a:extLst>
              <a:ext uri="{FF2B5EF4-FFF2-40B4-BE49-F238E27FC236}">
                <a16:creationId xmlns:a16="http://schemas.microsoft.com/office/drawing/2014/main" id="{1370AD7F-FFDE-ED34-B646-ACA9686FA3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22004" y="6090954"/>
            <a:ext cx="1733931" cy="63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20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32EAB-92E4-FAC9-079B-0CCADF766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CB09D3-4992-C6B1-D247-2017FCA43C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41DDA-DEAA-D0B0-3DEF-80AFE6C90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15BA9-20F0-F033-FF1E-D2027F610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44D41-D2F3-4EF6-EDD2-8DB04CA80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6E1C-9760-4C51-A68A-46F259399C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604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E84A1-5A0F-6DF4-6A24-944A8F0239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A4D514-7873-4143-C955-66EC91762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EC1DA-FCF3-E725-A09D-63FA5F24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A83BD-05A0-8B8F-84D9-5AA5F5C4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DFFE5-6FA7-4767-8652-4DFEFE934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6E1C-9760-4C51-A68A-46F259399C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56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7811CD8-2A79-7A18-26A8-BED3E810EE16}"/>
              </a:ext>
            </a:extLst>
          </p:cNvPr>
          <p:cNvSpPr txBox="1">
            <a:spLocks/>
          </p:cNvSpPr>
          <p:nvPr userDrawn="1"/>
        </p:nvSpPr>
        <p:spPr>
          <a:xfrm flipV="1">
            <a:off x="695326" y="1271315"/>
            <a:ext cx="10980738" cy="47897"/>
          </a:xfrm>
          <a:prstGeom prst="rect">
            <a:avLst/>
          </a:prstGeom>
          <a:solidFill>
            <a:srgbClr val="EA5F2D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B629D-AF7D-EFA3-2CC7-B864204DB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6E1C-9760-4C51-A68A-46F259399CA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B4EAF57-835A-E534-1983-B12C98D009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75163" y="1558912"/>
            <a:ext cx="6877050" cy="2676203"/>
          </a:xfrm>
        </p:spPr>
        <p:txBody>
          <a:bodyPr lIns="180000" tIns="0" rIns="108000" bIns="0" anchor="ctr" anchorCtr="0">
            <a:normAutofit/>
          </a:bodyPr>
          <a:lstStyle>
            <a:lvl1pPr>
              <a:defRPr sz="4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black and orange text&#10;&#10;Description automatically generated">
            <a:extLst>
              <a:ext uri="{FF2B5EF4-FFF2-40B4-BE49-F238E27FC236}">
                <a16:creationId xmlns:a16="http://schemas.microsoft.com/office/drawing/2014/main" id="{9F013E54-8D59-EEF7-0DBF-0B4DC0CB8B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22004" y="6090954"/>
            <a:ext cx="1733931" cy="63052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EC3D7B7-0B95-5157-38F2-09020F3EE51F}"/>
              </a:ext>
            </a:extLst>
          </p:cNvPr>
          <p:cNvSpPr txBox="1">
            <a:spLocks/>
          </p:cNvSpPr>
          <p:nvPr userDrawn="1"/>
        </p:nvSpPr>
        <p:spPr>
          <a:xfrm flipV="1">
            <a:off x="695326" y="1271315"/>
            <a:ext cx="10980738" cy="47897"/>
          </a:xfrm>
          <a:prstGeom prst="rect">
            <a:avLst/>
          </a:prstGeom>
          <a:solidFill>
            <a:srgbClr val="EA5F2D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E21A93A-2850-B134-8A1F-2A11821A4162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267643" y="801711"/>
            <a:ext cx="901084" cy="45719"/>
          </a:xfrm>
          <a:prstGeom prst="rect">
            <a:avLst/>
          </a:prstGeom>
          <a:solidFill>
            <a:srgbClr val="EA5F2D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C1AF7B3-A914-522A-489B-39F1A233A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0"/>
            <a:ext cx="10980738" cy="1269384"/>
          </a:xfrm>
          <a:prstGeom prst="rect">
            <a:avLst/>
          </a:prstGeom>
        </p:spPr>
        <p:txBody>
          <a:bodyPr vert="horz" lIns="180000" tIns="0" rIns="0" bIns="0" rtlCol="0" anchor="b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0726139-F8F6-3184-80E3-10CB32ECB852}"/>
              </a:ext>
            </a:extLst>
          </p:cNvPr>
          <p:cNvSpPr txBox="1">
            <a:spLocks/>
          </p:cNvSpPr>
          <p:nvPr userDrawn="1"/>
        </p:nvSpPr>
        <p:spPr>
          <a:xfrm flipV="1">
            <a:off x="695325" y="6021388"/>
            <a:ext cx="10980738" cy="47897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6110EE15-5007-19A0-93A8-3A4C227B26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325" y="1557338"/>
            <a:ext cx="3779838" cy="4464050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611839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no grey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7811CD8-2A79-7A18-26A8-BED3E810EE16}"/>
              </a:ext>
            </a:extLst>
          </p:cNvPr>
          <p:cNvSpPr txBox="1">
            <a:spLocks/>
          </p:cNvSpPr>
          <p:nvPr userDrawn="1"/>
        </p:nvSpPr>
        <p:spPr>
          <a:xfrm flipV="1">
            <a:off x="695326" y="1271315"/>
            <a:ext cx="10980738" cy="47897"/>
          </a:xfrm>
          <a:prstGeom prst="rect">
            <a:avLst/>
          </a:prstGeom>
          <a:solidFill>
            <a:srgbClr val="EA5F2D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B629D-AF7D-EFA3-2CC7-B864204DB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6E1C-9760-4C51-A68A-46F259399CA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B4EAF57-835A-E534-1983-B12C98D009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75163" y="1558912"/>
            <a:ext cx="6877050" cy="2676203"/>
          </a:xfrm>
        </p:spPr>
        <p:txBody>
          <a:bodyPr lIns="180000" tIns="0" rIns="108000" bIns="0" anchor="ctr" anchorCtr="0">
            <a:normAutofit/>
          </a:bodyPr>
          <a:lstStyle>
            <a:lvl1pPr>
              <a:defRPr sz="4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black and orange text&#10;&#10;Description automatically generated">
            <a:extLst>
              <a:ext uri="{FF2B5EF4-FFF2-40B4-BE49-F238E27FC236}">
                <a16:creationId xmlns:a16="http://schemas.microsoft.com/office/drawing/2014/main" id="{9F013E54-8D59-EEF7-0DBF-0B4DC0CB8B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22004" y="6090954"/>
            <a:ext cx="1733931" cy="63052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EC3D7B7-0B95-5157-38F2-09020F3EE51F}"/>
              </a:ext>
            </a:extLst>
          </p:cNvPr>
          <p:cNvSpPr txBox="1">
            <a:spLocks/>
          </p:cNvSpPr>
          <p:nvPr userDrawn="1"/>
        </p:nvSpPr>
        <p:spPr>
          <a:xfrm flipV="1">
            <a:off x="695326" y="1271315"/>
            <a:ext cx="10980738" cy="47897"/>
          </a:xfrm>
          <a:prstGeom prst="rect">
            <a:avLst/>
          </a:prstGeom>
          <a:solidFill>
            <a:srgbClr val="EA5F2D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E21A93A-2850-B134-8A1F-2A11821A4162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267643" y="801711"/>
            <a:ext cx="901084" cy="45719"/>
          </a:xfrm>
          <a:prstGeom prst="rect">
            <a:avLst/>
          </a:prstGeom>
          <a:solidFill>
            <a:srgbClr val="EA5F2D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C1AF7B3-A914-522A-489B-39F1A233A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0"/>
            <a:ext cx="10980738" cy="1269384"/>
          </a:xfrm>
          <a:prstGeom prst="rect">
            <a:avLst/>
          </a:prstGeom>
        </p:spPr>
        <p:txBody>
          <a:bodyPr vert="horz" lIns="180000" tIns="0" rIns="0" bIns="0" rtlCol="0" anchor="b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6110EE15-5007-19A0-93A8-3A4C227B26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325" y="1557338"/>
            <a:ext cx="3779838" cy="4464050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267261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0732F-BA0C-F899-5D62-43D46C4D4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163" y="1542352"/>
            <a:ext cx="5612113" cy="703279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1F0269E-8233-ECF1-8A7B-C769CA884C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75163" y="2419911"/>
            <a:ext cx="6633146" cy="2825496"/>
          </a:xfrm>
        </p:spPr>
        <p:txBody>
          <a:bodyPr vert="horz" lIns="288000" tIns="45720" rIns="91440" bIns="45720" rtlCol="0" anchor="t">
            <a:normAutofit/>
          </a:bodyPr>
          <a:lstStyle>
            <a:lvl1pPr>
              <a:defRPr/>
            </a:lvl1pPr>
          </a:lstStyle>
          <a:p>
            <a:pPr marL="342900" indent="-342900">
              <a:buClr>
                <a:srgbClr val="EA5F2D"/>
              </a:buClr>
              <a:buFont typeface="Wingdings" panose="05000000000000000000" pitchFamily="2" charset="2"/>
              <a:buChar char="§"/>
            </a:pPr>
            <a:r>
              <a:rPr lang="en-GB" sz="2400"/>
              <a:t>Enter text</a:t>
            </a:r>
            <a:endParaRPr lang="en-GB" sz="2000"/>
          </a:p>
        </p:txBody>
      </p:sp>
      <p:pic>
        <p:nvPicPr>
          <p:cNvPr id="15" name="Picture 14" descr="A black and orange text&#10;&#10;Description automatically generated">
            <a:extLst>
              <a:ext uri="{FF2B5EF4-FFF2-40B4-BE49-F238E27FC236}">
                <a16:creationId xmlns:a16="http://schemas.microsoft.com/office/drawing/2014/main" id="{CED2D602-1EA2-8C44-D066-01532984BB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86251" y="5379023"/>
            <a:ext cx="3467862" cy="1261041"/>
          </a:xfrm>
          <a:prstGeom prst="rect">
            <a:avLst/>
          </a:prstGeom>
        </p:spPr>
      </p:pic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047A436D-A856-C140-E491-E2B498A375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325" y="1542352"/>
            <a:ext cx="3779838" cy="4479036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7C34651-AB06-7767-CE97-25CCA091AB5E}"/>
              </a:ext>
            </a:extLst>
          </p:cNvPr>
          <p:cNvSpPr txBox="1">
            <a:spLocks/>
          </p:cNvSpPr>
          <p:nvPr userDrawn="1"/>
        </p:nvSpPr>
        <p:spPr>
          <a:xfrm flipV="1">
            <a:off x="695326" y="1271315"/>
            <a:ext cx="10980738" cy="47897"/>
          </a:xfrm>
          <a:prstGeom prst="rect">
            <a:avLst/>
          </a:prstGeom>
          <a:solidFill>
            <a:srgbClr val="EA5F2D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1798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D317AD-1007-DE08-C126-D818443B6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6E1C-9760-4C51-A68A-46F259399CA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57A493-3577-8871-2914-2B0520AADC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4712" y="1557338"/>
            <a:ext cx="5041899" cy="4464050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98D98FC-3BFC-F6B8-615C-C1DDC5BF2D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4750" y="1557339"/>
            <a:ext cx="5241925" cy="4464050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BE0B159-6C01-7425-08C7-E4F9F2C56F08}"/>
              </a:ext>
            </a:extLst>
          </p:cNvPr>
          <p:cNvSpPr txBox="1">
            <a:spLocks/>
          </p:cNvSpPr>
          <p:nvPr userDrawn="1"/>
        </p:nvSpPr>
        <p:spPr>
          <a:xfrm flipV="1">
            <a:off x="695326" y="1271315"/>
            <a:ext cx="10980738" cy="47897"/>
          </a:xfrm>
          <a:prstGeom prst="rect">
            <a:avLst/>
          </a:prstGeom>
          <a:solidFill>
            <a:srgbClr val="EA5F2D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7411F0A-2473-4BDB-1196-1B726E1388F9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267643" y="801711"/>
            <a:ext cx="901084" cy="45719"/>
          </a:xfrm>
          <a:prstGeom prst="rect">
            <a:avLst/>
          </a:prstGeom>
          <a:solidFill>
            <a:srgbClr val="EA5F2D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0BE20B08-4432-D064-DC27-332BA4F39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0"/>
            <a:ext cx="10980738" cy="1269384"/>
          </a:xfrm>
          <a:prstGeom prst="rect">
            <a:avLst/>
          </a:prstGeom>
        </p:spPr>
        <p:txBody>
          <a:bodyPr vert="horz" lIns="180000" tIns="0" rIns="0" bIns="0" rtlCol="0" anchor="b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Picture 1" descr="A black and orange text&#10;&#10;Description automatically generated">
            <a:extLst>
              <a:ext uri="{FF2B5EF4-FFF2-40B4-BE49-F238E27FC236}">
                <a16:creationId xmlns:a16="http://schemas.microsoft.com/office/drawing/2014/main" id="{EE8A5D42-B982-7AA1-FE90-0666636366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22004" y="6090954"/>
            <a:ext cx="1733931" cy="63052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A9BB1E2-7A23-78F2-2C32-0B4414FC831E}"/>
              </a:ext>
            </a:extLst>
          </p:cNvPr>
          <p:cNvSpPr txBox="1">
            <a:spLocks/>
          </p:cNvSpPr>
          <p:nvPr userDrawn="1"/>
        </p:nvSpPr>
        <p:spPr>
          <a:xfrm flipV="1">
            <a:off x="695325" y="6021388"/>
            <a:ext cx="10980738" cy="47897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346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 no grey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D317AD-1007-DE08-C126-D818443B6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6E1C-9760-4C51-A68A-46F259399CA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57A493-3577-8871-2914-2B0520AADC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4712" y="1557338"/>
            <a:ext cx="5041899" cy="4464050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98D98FC-3BFC-F6B8-615C-C1DDC5BF2D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4750" y="1557339"/>
            <a:ext cx="5241925" cy="4464050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BE0B159-6C01-7425-08C7-E4F9F2C56F08}"/>
              </a:ext>
            </a:extLst>
          </p:cNvPr>
          <p:cNvSpPr txBox="1">
            <a:spLocks/>
          </p:cNvSpPr>
          <p:nvPr userDrawn="1"/>
        </p:nvSpPr>
        <p:spPr>
          <a:xfrm flipV="1">
            <a:off x="695326" y="1271315"/>
            <a:ext cx="10980738" cy="47897"/>
          </a:xfrm>
          <a:prstGeom prst="rect">
            <a:avLst/>
          </a:prstGeom>
          <a:solidFill>
            <a:srgbClr val="EA5F2D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7411F0A-2473-4BDB-1196-1B726E1388F9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267643" y="801711"/>
            <a:ext cx="901084" cy="45719"/>
          </a:xfrm>
          <a:prstGeom prst="rect">
            <a:avLst/>
          </a:prstGeom>
          <a:solidFill>
            <a:srgbClr val="EA5F2D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0BE20B08-4432-D064-DC27-332BA4F39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0"/>
            <a:ext cx="10980738" cy="1269384"/>
          </a:xfrm>
          <a:prstGeom prst="rect">
            <a:avLst/>
          </a:prstGeom>
        </p:spPr>
        <p:txBody>
          <a:bodyPr vert="horz" lIns="180000" tIns="0" rIns="0" bIns="0" rtlCol="0" anchor="b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Picture 1" descr="A black and orange text&#10;&#10;Description automatically generated">
            <a:extLst>
              <a:ext uri="{FF2B5EF4-FFF2-40B4-BE49-F238E27FC236}">
                <a16:creationId xmlns:a16="http://schemas.microsoft.com/office/drawing/2014/main" id="{EE8A5D42-B982-7AA1-FE90-0666636366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22004" y="6090954"/>
            <a:ext cx="1733931" cy="63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82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D4227-F9B3-1A6C-4F4B-AD1D9A452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1557338"/>
            <a:ext cx="5041900" cy="887437"/>
          </a:xfrm>
        </p:spPr>
        <p:txBody>
          <a:bodyPr lIns="0" rIns="0" bIns="0" anchor="t" anchorCtr="0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0371BC-2817-E751-2F75-7971C48EC3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4713" y="2444775"/>
            <a:ext cx="5062538" cy="3579909"/>
          </a:xfrm>
        </p:spPr>
        <p:txBody>
          <a:bodyPr lIns="0" rIns="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59FAE3-DA38-4DFF-1FE6-4885E4C8F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4750" y="1557338"/>
            <a:ext cx="5100638" cy="887437"/>
          </a:xfrm>
        </p:spPr>
        <p:txBody>
          <a:bodyPr lIns="0" rIns="0" bIns="0" anchor="t" anchorCtr="0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48C4C6-5A1F-B3E7-E874-FBBB25795B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4750" y="2444775"/>
            <a:ext cx="5100638" cy="3579910"/>
          </a:xfrm>
        </p:spPr>
        <p:txBody>
          <a:bodyPr lIns="0" rIns="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19D80F-D306-07B9-5963-48F7A2E97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6E1C-9760-4C51-A68A-46F259399CA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B929B98-C222-8056-1FD6-1233B6413514}"/>
              </a:ext>
            </a:extLst>
          </p:cNvPr>
          <p:cNvSpPr txBox="1">
            <a:spLocks/>
          </p:cNvSpPr>
          <p:nvPr userDrawn="1"/>
        </p:nvSpPr>
        <p:spPr>
          <a:xfrm flipV="1">
            <a:off x="695326" y="1271315"/>
            <a:ext cx="10980738" cy="47897"/>
          </a:xfrm>
          <a:prstGeom prst="rect">
            <a:avLst/>
          </a:prstGeom>
          <a:solidFill>
            <a:srgbClr val="EA5F2D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1BE025CC-D85F-C8E8-799A-4D69895C1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0"/>
            <a:ext cx="10515601" cy="1269384"/>
          </a:xfrm>
          <a:prstGeom prst="rect">
            <a:avLst/>
          </a:prstGeom>
        </p:spPr>
        <p:txBody>
          <a:bodyPr vert="horz" lIns="180000" tIns="0" rIns="0" bIns="0" rtlCol="0" anchor="b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Picture 1" descr="A black and orange text&#10;&#10;Description automatically generated">
            <a:extLst>
              <a:ext uri="{FF2B5EF4-FFF2-40B4-BE49-F238E27FC236}">
                <a16:creationId xmlns:a16="http://schemas.microsoft.com/office/drawing/2014/main" id="{F341E9DC-30D8-E408-9B90-DCE162985B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22004" y="6090954"/>
            <a:ext cx="1733931" cy="63052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6B4528DB-B586-BF0B-3CD0-D5D016144387}"/>
              </a:ext>
            </a:extLst>
          </p:cNvPr>
          <p:cNvSpPr txBox="1">
            <a:spLocks/>
          </p:cNvSpPr>
          <p:nvPr userDrawn="1"/>
        </p:nvSpPr>
        <p:spPr>
          <a:xfrm flipV="1">
            <a:off x="695325" y="6021388"/>
            <a:ext cx="10980738" cy="47897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827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no grey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D4227-F9B3-1A6C-4F4B-AD1D9A452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1557338"/>
            <a:ext cx="5041900" cy="887437"/>
          </a:xfrm>
        </p:spPr>
        <p:txBody>
          <a:bodyPr lIns="0" rIns="0" bIns="0" anchor="t" anchorCtr="0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0371BC-2817-E751-2F75-7971C48EC3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4713" y="2444775"/>
            <a:ext cx="5062538" cy="3579909"/>
          </a:xfrm>
        </p:spPr>
        <p:txBody>
          <a:bodyPr lIns="0" rIns="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59FAE3-DA38-4DFF-1FE6-4885E4C8F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4750" y="1557338"/>
            <a:ext cx="5100638" cy="887437"/>
          </a:xfrm>
        </p:spPr>
        <p:txBody>
          <a:bodyPr lIns="0" rIns="0" bIns="0" anchor="t" anchorCtr="0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48C4C6-5A1F-B3E7-E874-FBBB25795B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4750" y="2444775"/>
            <a:ext cx="5100638" cy="3579910"/>
          </a:xfrm>
        </p:spPr>
        <p:txBody>
          <a:bodyPr lIns="0" rIns="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19D80F-D306-07B9-5963-48F7A2E97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6E1C-9760-4C51-A68A-46F259399CA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B929B98-C222-8056-1FD6-1233B6413514}"/>
              </a:ext>
            </a:extLst>
          </p:cNvPr>
          <p:cNvSpPr txBox="1">
            <a:spLocks/>
          </p:cNvSpPr>
          <p:nvPr userDrawn="1"/>
        </p:nvSpPr>
        <p:spPr>
          <a:xfrm flipV="1">
            <a:off x="695326" y="1271315"/>
            <a:ext cx="10980738" cy="47897"/>
          </a:xfrm>
          <a:prstGeom prst="rect">
            <a:avLst/>
          </a:prstGeom>
          <a:solidFill>
            <a:srgbClr val="EA5F2D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1BE025CC-D85F-C8E8-799A-4D69895C1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0"/>
            <a:ext cx="10515601" cy="1269384"/>
          </a:xfrm>
          <a:prstGeom prst="rect">
            <a:avLst/>
          </a:prstGeom>
        </p:spPr>
        <p:txBody>
          <a:bodyPr vert="horz" lIns="180000" tIns="0" rIns="0" bIns="0" rtlCol="0" anchor="b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Picture 1" descr="A black and orange text&#10;&#10;Description automatically generated">
            <a:extLst>
              <a:ext uri="{FF2B5EF4-FFF2-40B4-BE49-F238E27FC236}">
                <a16:creationId xmlns:a16="http://schemas.microsoft.com/office/drawing/2014/main" id="{F341E9DC-30D8-E408-9B90-DCE162985B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22004" y="6090954"/>
            <a:ext cx="1733931" cy="63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00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B23CA-A1A4-1D19-C30A-BF8CBD635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0"/>
            <a:ext cx="10515601" cy="836613"/>
          </a:xfrm>
          <a:prstGeom prst="rect">
            <a:avLst/>
          </a:prstGeom>
        </p:spPr>
        <p:txBody>
          <a:bodyPr vert="horz" lIns="18000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79471-F3CD-320B-3597-71C25B1D3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2" y="1557338"/>
            <a:ext cx="10479087" cy="46196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2E9BA-0D58-BA8B-7905-ED1B814938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D40EC-D355-0A01-A01F-F1605A5E5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A5E8A-44D0-7606-24C8-418F4D434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96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16E1C-9760-4C51-A68A-46F259399C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8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2" r:id="rId2"/>
    <p:sldLayoutId id="2147483651" r:id="rId3"/>
    <p:sldLayoutId id="2147483673" r:id="rId4"/>
    <p:sldLayoutId id="2147483667" r:id="rId5"/>
    <p:sldLayoutId id="2147483652" r:id="rId6"/>
    <p:sldLayoutId id="2147483674" r:id="rId7"/>
    <p:sldLayoutId id="2147483653" r:id="rId8"/>
    <p:sldLayoutId id="2147483675" r:id="rId9"/>
    <p:sldLayoutId id="2147483669" r:id="rId10"/>
    <p:sldLayoutId id="2147483676" r:id="rId11"/>
    <p:sldLayoutId id="2147483654" r:id="rId12"/>
    <p:sldLayoutId id="2147483670" r:id="rId13"/>
    <p:sldLayoutId id="2147483668" r:id="rId14"/>
    <p:sldLayoutId id="2147483671" r:id="rId15"/>
    <p:sldLayoutId id="2147483677" r:id="rId16"/>
    <p:sldLayoutId id="2147483656" r:id="rId17"/>
    <p:sldLayoutId id="2147483678" r:id="rId18"/>
    <p:sldLayoutId id="2147483657" r:id="rId19"/>
    <p:sldLayoutId id="2147483679" r:id="rId20"/>
    <p:sldLayoutId id="2147483658" r:id="rId21"/>
    <p:sldLayoutId id="2147483659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81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799" userDrawn="1">
          <p15:clr>
            <a:srgbClr val="F26B43"/>
          </p15:clr>
        </p15:guide>
        <p15:guide id="4" pos="438" userDrawn="1">
          <p15:clr>
            <a:srgbClr val="F26B43"/>
          </p15:clr>
        </p15:guide>
        <p15:guide id="5" pos="7242" userDrawn="1">
          <p15:clr>
            <a:srgbClr val="F26B43"/>
          </p15:clr>
        </p15:guide>
        <p15:guide id="6" pos="551" userDrawn="1">
          <p15:clr>
            <a:srgbClr val="F26B43"/>
          </p15:clr>
        </p15:guide>
        <p15:guide id="7" pos="7151" userDrawn="1">
          <p15:clr>
            <a:srgbClr val="F26B43"/>
          </p15:clr>
        </p15:guide>
        <p15:guide id="8" pos="7355" userDrawn="1">
          <p15:clr>
            <a:srgbClr val="F26B43"/>
          </p15:clr>
        </p15:guide>
        <p15:guide id="9" pos="325" userDrawn="1">
          <p15:clr>
            <a:srgbClr val="F26B43"/>
          </p15:clr>
        </p15:guide>
        <p15:guide id="10" orient="horz" pos="527" userDrawn="1">
          <p15:clr>
            <a:srgbClr val="F26B43"/>
          </p15:clr>
        </p15:guide>
        <p15:guide id="11" orient="horz" pos="3793" userDrawn="1">
          <p15:clr>
            <a:srgbClr val="F26B43"/>
          </p15:clr>
        </p15:guide>
        <p15:guide id="12" pos="3727" userDrawn="1">
          <p15:clr>
            <a:srgbClr val="F26B43"/>
          </p15:clr>
        </p15:guide>
        <p15:guide id="13" pos="3940" userDrawn="1">
          <p15:clr>
            <a:srgbClr val="F26B43"/>
          </p15:clr>
        </p15:guide>
        <p15:guide id="14" orient="horz" pos="4065" userDrawn="1">
          <p15:clr>
            <a:srgbClr val="F26B43"/>
          </p15:clr>
        </p15:guide>
        <p15:guide id="15" orient="horz" pos="4156" userDrawn="1">
          <p15:clr>
            <a:srgbClr val="F26B43"/>
          </p15:clr>
        </p15:guide>
        <p15:guide id="16" pos="2593" userDrawn="1">
          <p15:clr>
            <a:srgbClr val="F26B43"/>
          </p15:clr>
        </p15:guide>
        <p15:guide id="17" pos="2819" userDrawn="1">
          <p15:clr>
            <a:srgbClr val="F26B43"/>
          </p15:clr>
        </p15:guide>
        <p15:guide id="18" pos="4861" userDrawn="1">
          <p15:clr>
            <a:srgbClr val="F26B43"/>
          </p15:clr>
        </p15:guide>
        <p15:guide id="19" pos="5087" userDrawn="1">
          <p15:clr>
            <a:srgbClr val="F26B43"/>
          </p15:clr>
        </p15:guide>
        <p15:guide id="20" pos="57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ben@culturebase-consulting.co.uk" TargetMode="External"/><Relationship Id="rId2" Type="http://schemas.openxmlformats.org/officeDocument/2006/relationships/hyperlink" Target="mailto:karen@culturebase-consulting.co.uk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F40571-D56E-5570-1ECE-CBCA7D9D75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All-Island Research Culture Network Conference, 2025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724ED51-A41C-E4DE-16D5-623A6A16F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Research Culture:</a:t>
            </a:r>
            <a:br>
              <a:rPr lang="en-US" sz="4800" dirty="0"/>
            </a:br>
            <a:r>
              <a:rPr lang="en-US" sz="4000" dirty="0"/>
              <a:t>aligned principles, diverse practices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094D77-D1F0-AEA5-2A7E-38FAF4F93F3C}"/>
              </a:ext>
            </a:extLst>
          </p:cNvPr>
          <p:cNvSpPr txBox="1"/>
          <p:nvPr/>
        </p:nvSpPr>
        <p:spPr>
          <a:xfrm>
            <a:off x="1498175" y="4976446"/>
            <a:ext cx="3953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Karen Stroobants and Ben Bleasdale</a:t>
            </a:r>
          </a:p>
        </p:txBody>
      </p:sp>
    </p:spTree>
    <p:extLst>
      <p:ext uri="{BB962C8B-B14F-4D97-AF65-F5344CB8AC3E}">
        <p14:creationId xmlns:p14="http://schemas.microsoft.com/office/powerpoint/2010/main" val="38145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BC7FE-FA02-153D-AADB-CA214EC57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8AEC74-FE4F-FA3F-161B-E88BD8FCF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1557338"/>
            <a:ext cx="5041900" cy="887437"/>
          </a:xfrm>
        </p:spPr>
        <p:txBody>
          <a:bodyPr>
            <a:normAutofit/>
          </a:bodyPr>
          <a:lstStyle/>
          <a:p>
            <a:r>
              <a:rPr lang="en-GB" dirty="0"/>
              <a:t>Alignment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6E1FBE8-A417-8990-5352-91174CC98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4713" y="2222037"/>
            <a:ext cx="5050815" cy="2372433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GB" b="1" dirty="0"/>
              <a:t>Founding voices:</a:t>
            </a:r>
            <a:r>
              <a:rPr lang="en-GB" dirty="0"/>
              <a:t> small community of advocates with shared mindset</a:t>
            </a:r>
          </a:p>
          <a:p>
            <a:r>
              <a:rPr lang="en-GB" b="1" dirty="0"/>
              <a:t>Government </a:t>
            </a:r>
            <a:r>
              <a:rPr lang="en-GB" dirty="0"/>
              <a:t>and </a:t>
            </a:r>
            <a:r>
              <a:rPr lang="en-GB" b="1" dirty="0"/>
              <a:t>funder </a:t>
            </a:r>
            <a:r>
              <a:rPr lang="en-GB" dirty="0"/>
              <a:t>involvement: Government Strategy, Wellcome, REF</a:t>
            </a:r>
          </a:p>
          <a:p>
            <a:r>
              <a:rPr lang="en-GB" dirty="0"/>
              <a:t>At best, this harmonises </a:t>
            </a:r>
            <a:r>
              <a:rPr lang="en-GB" b="1" dirty="0"/>
              <a:t>requirements </a:t>
            </a:r>
            <a:r>
              <a:rPr lang="en-GB" dirty="0"/>
              <a:t>and aligns </a:t>
            </a:r>
            <a:r>
              <a:rPr lang="en-GB" b="1" dirty="0"/>
              <a:t>rewards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1C5950B-FA04-1DF8-C50F-B5520266C6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4750" y="1557338"/>
            <a:ext cx="5100638" cy="887437"/>
          </a:xfrm>
        </p:spPr>
        <p:txBody>
          <a:bodyPr/>
          <a:lstStyle/>
          <a:p>
            <a:r>
              <a:rPr lang="en-GB" dirty="0"/>
              <a:t>Diversity</a:t>
            </a:r>
          </a:p>
          <a:p>
            <a:endParaRPr lang="en-GB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AA0F3D6C-3826-10C1-6F47-075426060A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4750" y="2222037"/>
            <a:ext cx="5100638" cy="237243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GB" b="1" dirty="0"/>
              <a:t>Institutions</a:t>
            </a:r>
            <a:r>
              <a:rPr lang="en-GB" dirty="0"/>
              <a:t>: creating tailored RC strategies, often co-created with local research community to set priorities</a:t>
            </a:r>
            <a:endParaRPr lang="en-US" dirty="0"/>
          </a:p>
          <a:p>
            <a:r>
              <a:rPr lang="en-GB" b="1" dirty="0"/>
              <a:t>Interest groups</a:t>
            </a:r>
            <a:r>
              <a:rPr lang="en-GB" dirty="0"/>
              <a:t>: within or across institutions, championing their priorities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D96F6-EF53-14C3-C9FA-25966A82B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8969" y="6356350"/>
            <a:ext cx="2743200" cy="365125"/>
          </a:xfrm>
        </p:spPr>
        <p:txBody>
          <a:bodyPr/>
          <a:lstStyle/>
          <a:p>
            <a:fld id="{68416E1C-9760-4C51-A68A-46F259399CA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87D6926D-1FEF-1F43-C104-E1CE416E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0"/>
            <a:ext cx="10515601" cy="1269384"/>
          </a:xfrm>
        </p:spPr>
        <p:txBody>
          <a:bodyPr/>
          <a:lstStyle/>
          <a:p>
            <a:r>
              <a:rPr lang="en-US" dirty="0"/>
              <a:t>Ownership</a:t>
            </a:r>
            <a:endParaRPr lang="en-GB" dirty="0"/>
          </a:p>
        </p:txBody>
      </p:sp>
      <p:sp>
        <p:nvSpPr>
          <p:cNvPr id="4" name="Content Placeholder 18">
            <a:extLst>
              <a:ext uri="{FF2B5EF4-FFF2-40B4-BE49-F238E27FC236}">
                <a16:creationId xmlns:a16="http://schemas.microsoft.com/office/drawing/2014/main" id="{9B8657C9-BCDE-0C98-F923-5521FDD1A954}"/>
              </a:ext>
            </a:extLst>
          </p:cNvPr>
          <p:cNvSpPr txBox="1">
            <a:spLocks/>
          </p:cNvSpPr>
          <p:nvPr/>
        </p:nvSpPr>
        <p:spPr>
          <a:xfrm>
            <a:off x="1997489" y="5025223"/>
            <a:ext cx="8197021" cy="973068"/>
          </a:xfrm>
          <a:prstGeom prst="rect">
            <a:avLst/>
          </a:prstGeom>
        </p:spPr>
        <p:txBody>
          <a:bodyPr vert="horz" lIns="0" tIns="0" rIns="0" bIns="0" rtlCol="0" anchor="t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800" b="1" dirty="0"/>
              <a:t>Collectives </a:t>
            </a:r>
            <a:r>
              <a:rPr lang="en-GB" sz="3800" dirty="0"/>
              <a:t>– combine and magnify individuals voices (e.g. RCEN, pan-institutional initiatives, GPEx) </a:t>
            </a:r>
          </a:p>
          <a:p>
            <a:pPr algn="ctr"/>
            <a:endParaRPr lang="en-GB" b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191AB60-2BC9-F045-2B43-6D94BD0915A2}"/>
              </a:ext>
            </a:extLst>
          </p:cNvPr>
          <p:cNvCxnSpPr/>
          <p:nvPr/>
        </p:nvCxnSpPr>
        <p:spPr>
          <a:xfrm flipH="1" flipV="1">
            <a:off x="4119762" y="4822900"/>
            <a:ext cx="3594445" cy="3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30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60A66-93C3-9914-204B-CEF71FB3D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4D5883-AEC7-BFC1-644C-FD14AF641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04"/>
            <a:ext cx="12192000" cy="686300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E36D6-FB35-B942-C9EB-CB6D22787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8969" y="6356350"/>
            <a:ext cx="2743200" cy="365125"/>
          </a:xfrm>
        </p:spPr>
        <p:txBody>
          <a:bodyPr/>
          <a:lstStyle/>
          <a:p>
            <a:fld id="{68416E1C-9760-4C51-A68A-46F259399CA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EBD64E5D-1DF7-68BA-0264-6FF8CA0C1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458" y="633046"/>
            <a:ext cx="7842740" cy="636338"/>
          </a:xfrm>
          <a:solidFill>
            <a:schemeClr val="bg1"/>
          </a:solidFill>
        </p:spPr>
        <p:txBody>
          <a:bodyPr/>
          <a:lstStyle/>
          <a:p>
            <a:r>
              <a:rPr lang="en-US" i="1" dirty="0">
                <a:solidFill>
                  <a:srgbClr val="E95611"/>
                </a:solidFill>
              </a:rPr>
              <a:t>Co-creation as common thread</a:t>
            </a:r>
          </a:p>
        </p:txBody>
      </p:sp>
    </p:spTree>
    <p:extLst>
      <p:ext uri="{BB962C8B-B14F-4D97-AF65-F5344CB8AC3E}">
        <p14:creationId xmlns:p14="http://schemas.microsoft.com/office/powerpoint/2010/main" val="3672738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D86BE-4C1A-06F3-1C18-EC3BBC860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81B28-EBEA-B211-1BBD-C57E6B10E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9910" y="1542352"/>
            <a:ext cx="5612113" cy="703279"/>
          </a:xfrm>
        </p:spPr>
        <p:txBody>
          <a:bodyPr/>
          <a:lstStyle/>
          <a:p>
            <a:r>
              <a:rPr lang="en-GB" dirty="0"/>
              <a:t>Funding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B8F736-07C2-B698-FA0A-F3CA2477B755}"/>
              </a:ext>
            </a:extLst>
          </p:cNvPr>
          <p:cNvSpPr/>
          <p:nvPr/>
        </p:nvSpPr>
        <p:spPr>
          <a:xfrm>
            <a:off x="8866919" y="5503596"/>
            <a:ext cx="3077307" cy="101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5ECA1-B02F-B4B2-1B91-6B636814B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911" y="2585164"/>
            <a:ext cx="6642326" cy="3624218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Clr>
                <a:srgbClr val="EA5F2D"/>
              </a:buClr>
              <a:buFont typeface="Wingdings" panose="05000000000000000000" pitchFamily="2" charset="2"/>
              <a:buChar char="§"/>
            </a:pPr>
            <a:r>
              <a:rPr lang="en-GB" dirty="0"/>
              <a:t>RC movement started with little to no dedicated resources </a:t>
            </a:r>
          </a:p>
          <a:p>
            <a:pPr marL="342900" indent="-342900">
              <a:buClr>
                <a:srgbClr val="EA5F2D"/>
              </a:buClr>
              <a:buFont typeface="Wingdings" panose="05000000000000000000" pitchFamily="2" charset="2"/>
              <a:buChar char="§"/>
            </a:pPr>
            <a:endParaRPr lang="en-GB" sz="600" dirty="0"/>
          </a:p>
          <a:p>
            <a:pPr marL="342900" indent="-342900">
              <a:buClr>
                <a:srgbClr val="EA5F2D"/>
              </a:buClr>
              <a:buFont typeface="Wingdings" panose="05000000000000000000" pitchFamily="2" charset="2"/>
              <a:buChar char="§"/>
            </a:pPr>
            <a:r>
              <a:rPr lang="en-GB" dirty="0"/>
              <a:t>Major shift as funding opportunities appeared, but these have fallen unequally</a:t>
            </a:r>
          </a:p>
          <a:p>
            <a:pPr>
              <a:buClr>
                <a:srgbClr val="EA5F2D"/>
              </a:buClr>
            </a:pPr>
            <a:endParaRPr lang="en-GB" sz="600" dirty="0"/>
          </a:p>
          <a:p>
            <a:pPr marL="342900" indent="-342900">
              <a:buClr>
                <a:srgbClr val="EA5F2D"/>
              </a:buClr>
              <a:buFont typeface="Wingdings" panose="05000000000000000000" pitchFamily="2" charset="2"/>
              <a:buChar char="§"/>
            </a:pPr>
            <a:r>
              <a:rPr lang="en-GB" dirty="0"/>
              <a:t>The nature of the funding available will decide the mix of collaboration vs individualism</a:t>
            </a:r>
          </a:p>
          <a:p>
            <a:pPr>
              <a:buClr>
                <a:srgbClr val="EA5F2D"/>
              </a:buClr>
            </a:pPr>
            <a:endParaRPr lang="en-GB" sz="600" dirty="0">
              <a:solidFill>
                <a:srgbClr val="000000"/>
              </a:solidFill>
            </a:endParaRPr>
          </a:p>
          <a:p>
            <a:pPr marL="342900" indent="-342900">
              <a:buClr>
                <a:srgbClr val="EA5F2D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E95611"/>
                </a:solidFill>
              </a:rPr>
              <a:t>What is the optimal mix of competitive and non-competitive funding to best improve RC?</a:t>
            </a:r>
          </a:p>
        </p:txBody>
      </p:sp>
      <p:pic>
        <p:nvPicPr>
          <p:cNvPr id="5" name="Picture 4" descr="pile of printing papers">
            <a:extLst>
              <a:ext uri="{FF2B5EF4-FFF2-40B4-BE49-F238E27FC236}">
                <a16:creationId xmlns:a16="http://schemas.microsoft.com/office/drawing/2014/main" id="{B4063AE3-543E-5CE9-747F-8F7815309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43" y="1546033"/>
            <a:ext cx="3339946" cy="474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05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AAF34-DDB9-6E73-32AC-5815E078D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470C2E-2B04-E4A7-464E-D4006766D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1557338"/>
            <a:ext cx="5041900" cy="887437"/>
          </a:xfrm>
        </p:spPr>
        <p:txBody>
          <a:bodyPr>
            <a:normAutofit/>
          </a:bodyPr>
          <a:lstStyle/>
          <a:p>
            <a:r>
              <a:rPr lang="en-GB" dirty="0"/>
              <a:t>Alignment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E76BBD-2FCF-39CB-2FD4-BA75E1718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990" y="2175145"/>
            <a:ext cx="5062538" cy="3579909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GB" b="1" dirty="0"/>
              <a:t>Wellcome IFRC</a:t>
            </a:r>
            <a:r>
              <a:rPr lang="en-GB" dirty="0"/>
              <a:t>: grant funding drives collaborative solutions and innovation, but limited eligibility in current form</a:t>
            </a:r>
          </a:p>
          <a:p>
            <a:endParaRPr lang="en-GB" sz="600" dirty="0"/>
          </a:p>
          <a:p>
            <a:r>
              <a:rPr lang="en-GB" b="1" dirty="0"/>
              <a:t>RED Fund:</a:t>
            </a:r>
            <a:r>
              <a:rPr lang="en-GB" dirty="0"/>
              <a:t> promoted collaboration, with broader pool of eligible applicants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AE36613-6145-50B7-BC69-FED9C93BCF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4750" y="1557338"/>
            <a:ext cx="5100638" cy="887437"/>
          </a:xfrm>
        </p:spPr>
        <p:txBody>
          <a:bodyPr/>
          <a:lstStyle/>
          <a:p>
            <a:r>
              <a:rPr lang="en-GB" dirty="0"/>
              <a:t>Diversity</a:t>
            </a:r>
          </a:p>
          <a:p>
            <a:endParaRPr lang="en-GB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1B8682E-B6E8-8CF3-DC46-C86B4B7129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4750" y="2175144"/>
            <a:ext cx="5100638" cy="2231757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GB" b="1" dirty="0"/>
              <a:t>RE Enhancing RC Fund</a:t>
            </a:r>
            <a:r>
              <a:rPr lang="en-GB" dirty="0"/>
              <a:t>: block grant delegates ownership closer to the research community, but England only</a:t>
            </a:r>
          </a:p>
          <a:p>
            <a:endParaRPr lang="en-GB" sz="600" dirty="0"/>
          </a:p>
          <a:p>
            <a:r>
              <a:rPr lang="en-GB" b="1" dirty="0"/>
              <a:t>Institutional funding</a:t>
            </a:r>
            <a:r>
              <a:rPr lang="en-GB" dirty="0"/>
              <a:t>: increasingly limited by tight finances of UK HEIs</a:t>
            </a:r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463B4-CCAA-7073-65DB-01518C97D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8969" y="6356350"/>
            <a:ext cx="2743200" cy="365125"/>
          </a:xfrm>
        </p:spPr>
        <p:txBody>
          <a:bodyPr/>
          <a:lstStyle/>
          <a:p>
            <a:fld id="{68416E1C-9760-4C51-A68A-46F259399CA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8ED5FA66-D464-5C4A-695F-5D4F39084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0"/>
            <a:ext cx="10515601" cy="1269384"/>
          </a:xfrm>
        </p:spPr>
        <p:txBody>
          <a:bodyPr/>
          <a:lstStyle/>
          <a:p>
            <a:r>
              <a:rPr lang="en-US" dirty="0"/>
              <a:t>Funding</a:t>
            </a:r>
            <a:endParaRPr lang="en-GB" dirty="0"/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002AB8AD-55E8-0666-CB11-E379EC223120}"/>
              </a:ext>
            </a:extLst>
          </p:cNvPr>
          <p:cNvSpPr txBox="1">
            <a:spLocks/>
          </p:cNvSpPr>
          <p:nvPr/>
        </p:nvSpPr>
        <p:spPr>
          <a:xfrm>
            <a:off x="3175677" y="4853405"/>
            <a:ext cx="5472845" cy="106330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REF PCE</a:t>
            </a:r>
            <a:r>
              <a:rPr lang="en-GB" dirty="0"/>
              <a:t>: centralises measures of success and drives competition, but also devolves block grants to institutions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4B24240-06A7-0E7F-4634-15DC0D629427}"/>
              </a:ext>
            </a:extLst>
          </p:cNvPr>
          <p:cNvCxnSpPr/>
          <p:nvPr/>
        </p:nvCxnSpPr>
        <p:spPr>
          <a:xfrm flipH="1" flipV="1">
            <a:off x="4108039" y="4670500"/>
            <a:ext cx="3594445" cy="3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753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D9FE4-A1EF-7182-8B34-A1F8B3EAE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AA77A-8063-7C0C-6FD2-65951576F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8969" y="6356350"/>
            <a:ext cx="2743200" cy="365125"/>
          </a:xfrm>
        </p:spPr>
        <p:txBody>
          <a:bodyPr/>
          <a:lstStyle/>
          <a:p>
            <a:fld id="{68416E1C-9760-4C51-A68A-46F259399CA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F4CD2A7-4F5A-3DA6-3928-A70DFB71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0"/>
            <a:ext cx="10892010" cy="1269384"/>
          </a:xfrm>
        </p:spPr>
        <p:txBody>
          <a:bodyPr/>
          <a:lstStyle/>
          <a:p>
            <a:r>
              <a:rPr lang="en-US" dirty="0"/>
              <a:t>How does REF PCE affect RC choices?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16459C-4437-A66C-DC34-D4807DF943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843" t="7736" r="8039" b="5660"/>
          <a:stretch/>
        </p:blipFill>
        <p:spPr>
          <a:xfrm>
            <a:off x="692035" y="1533181"/>
            <a:ext cx="4114830" cy="43896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C562607-45B2-09ED-8742-7F8CF2F39DF8}"/>
              </a:ext>
            </a:extLst>
          </p:cNvPr>
          <p:cNvSpPr txBox="1"/>
          <p:nvPr/>
        </p:nvSpPr>
        <p:spPr>
          <a:xfrm>
            <a:off x="5336119" y="1923431"/>
            <a:ext cx="5904757" cy="36009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Unique opportunity for an all-Ireland study of the </a:t>
            </a:r>
            <a:r>
              <a:rPr lang="en-US" sz="2400" b="1" dirty="0"/>
              <a:t>impact of REF2029 PCE on RC choices</a:t>
            </a:r>
          </a:p>
          <a:p>
            <a:endParaRPr lang="en-US" sz="2000" dirty="0"/>
          </a:p>
          <a:p>
            <a:r>
              <a:rPr lang="en-US" sz="2400" dirty="0"/>
              <a:t>Strength of cross-border alignment provides  a </a:t>
            </a:r>
            <a:r>
              <a:rPr lang="en-US" sz="2400" b="1" dirty="0"/>
              <a:t>consistent baseline</a:t>
            </a:r>
            <a:r>
              <a:rPr lang="en-US" sz="2400" dirty="0"/>
              <a:t> to start from</a:t>
            </a:r>
          </a:p>
          <a:p>
            <a:endParaRPr lang="en-US" sz="2000" dirty="0"/>
          </a:p>
          <a:p>
            <a:r>
              <a:rPr lang="en-US" sz="2400" dirty="0"/>
              <a:t>Track how the </a:t>
            </a:r>
            <a:r>
              <a:rPr lang="en-US" sz="2400" b="1" dirty="0"/>
              <a:t>integration of PCE</a:t>
            </a:r>
            <a:r>
              <a:rPr lang="en-US" sz="2400" dirty="0"/>
              <a:t> into REF influences RC on each side of the border</a:t>
            </a:r>
          </a:p>
          <a:p>
            <a:endParaRPr lang="en-US" sz="2000" dirty="0"/>
          </a:p>
          <a:p>
            <a:r>
              <a:rPr lang="en-US" sz="2400" dirty="0"/>
              <a:t>Inform choices across global RC community</a:t>
            </a:r>
          </a:p>
        </p:txBody>
      </p:sp>
    </p:spTree>
    <p:extLst>
      <p:ext uri="{BB962C8B-B14F-4D97-AF65-F5344CB8AC3E}">
        <p14:creationId xmlns:p14="http://schemas.microsoft.com/office/powerpoint/2010/main" val="255613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7EF8A-D30F-B3EC-341F-9C8C22FD6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E10AEF-5AF6-ADB8-F9A8-8A0FFA817347}"/>
              </a:ext>
            </a:extLst>
          </p:cNvPr>
          <p:cNvSpPr/>
          <p:nvPr/>
        </p:nvSpPr>
        <p:spPr>
          <a:xfrm>
            <a:off x="8765931" y="5512777"/>
            <a:ext cx="3077307" cy="101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D27D73-4797-DFDC-F02E-0A2BCEF47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163" y="1542352"/>
            <a:ext cx="5612113" cy="703279"/>
          </a:xfrm>
        </p:spPr>
        <p:txBody>
          <a:bodyPr/>
          <a:lstStyle/>
          <a:p>
            <a:r>
              <a:rPr lang="en-GB" dirty="0"/>
              <a:t>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E373B-BFD6-B1E2-E5A7-13A0F1839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6886" y="2419911"/>
            <a:ext cx="6914499" cy="3591592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EA5F2D"/>
              </a:buClr>
              <a:buFont typeface="Wingdings" panose="05000000000000000000" pitchFamily="2" charset="2"/>
              <a:buChar char="§"/>
            </a:pPr>
            <a:r>
              <a:rPr lang="en-GB" dirty="0"/>
              <a:t>Progressing research culture means knowing what works, and doesn't</a:t>
            </a:r>
          </a:p>
          <a:p>
            <a:pPr marL="342900" indent="-342900">
              <a:buClr>
                <a:srgbClr val="EA5F2D"/>
              </a:buClr>
              <a:buFont typeface="Wingdings" panose="05000000000000000000" pitchFamily="2" charset="2"/>
              <a:buChar char="§"/>
            </a:pPr>
            <a:r>
              <a:rPr lang="en-GB" dirty="0"/>
              <a:t>Assess impacts on fairness, as well as on research quality and impact</a:t>
            </a:r>
          </a:p>
          <a:p>
            <a:pPr marL="342900" indent="-342900">
              <a:buClr>
                <a:srgbClr val="EA5F2D"/>
              </a:buClr>
              <a:buFont typeface="Wingdings" panose="05000000000000000000" pitchFamily="2" charset="2"/>
              <a:buChar char="§"/>
            </a:pPr>
            <a:r>
              <a:rPr lang="en-GB" dirty="0"/>
              <a:t>Important to recognise that what works in one place might not in another</a:t>
            </a:r>
          </a:p>
          <a:p>
            <a:pPr marL="342900" indent="-342900">
              <a:buClr>
                <a:srgbClr val="EA5F2D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E95611"/>
                </a:solidFill>
              </a:rPr>
              <a:t>How can we most effectively aggregate diverse evidence sources?</a:t>
            </a:r>
          </a:p>
        </p:txBody>
      </p:sp>
      <p:pic>
        <p:nvPicPr>
          <p:cNvPr id="9" name="Graphic 8" descr="Internet Of Things with solid fill">
            <a:extLst>
              <a:ext uri="{FF2B5EF4-FFF2-40B4-BE49-F238E27FC236}">
                <a16:creationId xmlns:a16="http://schemas.microsoft.com/office/drawing/2014/main" id="{28FFD9D4-5616-41AF-5821-E699AC880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862" y="2420816"/>
            <a:ext cx="2930769" cy="293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43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F7EA2-542E-A232-FCF5-A6D0115FD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318D88-33EB-6EFE-F672-F11F80D7A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1557338"/>
            <a:ext cx="5041900" cy="887437"/>
          </a:xfrm>
        </p:spPr>
        <p:txBody>
          <a:bodyPr>
            <a:normAutofit/>
          </a:bodyPr>
          <a:lstStyle/>
          <a:p>
            <a:r>
              <a:rPr lang="en-GB" dirty="0"/>
              <a:t>Alignment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21231E5-3FC8-356C-7DC9-52DD5B1C4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990" y="2128252"/>
            <a:ext cx="5062538" cy="3579909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GB" b="1" dirty="0"/>
              <a:t>RoRI and MetaScience Unit:</a:t>
            </a:r>
            <a:r>
              <a:rPr lang="en-GB" dirty="0"/>
              <a:t> building the evidence base needed to realise the full potential of research</a:t>
            </a:r>
          </a:p>
          <a:p>
            <a:r>
              <a:rPr lang="en-GB" b="1" dirty="0"/>
              <a:t>UKRN COMET project:</a:t>
            </a:r>
            <a:r>
              <a:rPr lang="en-GB" dirty="0"/>
              <a:t> </a:t>
            </a:r>
            <a:r>
              <a:rPr lang="en-GB" dirty="0">
                <a:ea typeface="+mn-lt"/>
                <a:cs typeface="+mn-lt"/>
              </a:rPr>
              <a:t>improve decision-making within institutions, by facilitating evidence-informed practice</a:t>
            </a:r>
          </a:p>
          <a:p>
            <a:endParaRPr lang="en-GB" dirty="0">
              <a:ea typeface="+mn-lt"/>
              <a:cs typeface="+mn-lt"/>
            </a:endParaRPr>
          </a:p>
          <a:p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480968E-6B10-21B4-D357-AA6A0555AE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4750" y="1557338"/>
            <a:ext cx="5100638" cy="887437"/>
          </a:xfrm>
        </p:spPr>
        <p:txBody>
          <a:bodyPr/>
          <a:lstStyle/>
          <a:p>
            <a:r>
              <a:rPr lang="en-GB" dirty="0"/>
              <a:t>Diversity</a:t>
            </a:r>
          </a:p>
          <a:p>
            <a:endParaRPr lang="en-GB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86837B4-C4E1-FBB7-7F4E-0646BD73D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4750" y="2128252"/>
            <a:ext cx="5100638" cy="357991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GB" b="1" dirty="0"/>
              <a:t>UKRN METEOR </a:t>
            </a:r>
            <a:r>
              <a:rPr lang="en-GB" b="1" i="1" dirty="0"/>
              <a:t>findings</a:t>
            </a:r>
            <a:r>
              <a:rPr lang="en-GB" b="1" dirty="0"/>
              <a:t>: </a:t>
            </a:r>
            <a:r>
              <a:rPr lang="en-GB" dirty="0">
                <a:ea typeface="+mn-lt"/>
                <a:cs typeface="+mn-lt"/>
              </a:rPr>
              <a:t>evidence-informed decision-making on RC issues is not yet embedded in institutions</a:t>
            </a:r>
          </a:p>
          <a:p>
            <a:r>
              <a:rPr lang="en-GB" b="1" dirty="0"/>
              <a:t>Universities / funders:</a:t>
            </a:r>
            <a:r>
              <a:rPr lang="en-GB" dirty="0"/>
              <a:t> collecting evidence on outcomes and impacts of RC interventions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4EC68-E440-50FC-DD2C-1B9F6A841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8969" y="6356350"/>
            <a:ext cx="2743200" cy="365125"/>
          </a:xfrm>
        </p:spPr>
        <p:txBody>
          <a:bodyPr/>
          <a:lstStyle/>
          <a:p>
            <a:fld id="{68416E1C-9760-4C51-A68A-46F259399CA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FBE09B1-CC68-751B-A37E-E079BD8FE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0"/>
            <a:ext cx="10515601" cy="1269384"/>
          </a:xfrm>
        </p:spPr>
        <p:txBody>
          <a:bodyPr/>
          <a:lstStyle/>
          <a:p>
            <a:r>
              <a:rPr lang="en-US" dirty="0"/>
              <a:t>Evidence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91B20A-871F-EBF9-5893-A666888413F4}"/>
              </a:ext>
            </a:extLst>
          </p:cNvPr>
          <p:cNvSpPr txBox="1"/>
          <p:nvPr/>
        </p:nvSpPr>
        <p:spPr>
          <a:xfrm>
            <a:off x="2628572" y="4874971"/>
            <a:ext cx="724377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/>
              <a:t>Good Practice Exchange (GPEx):</a:t>
            </a:r>
            <a:r>
              <a:rPr lang="en-GB" sz="2400" dirty="0"/>
              <a:t> shared platform, but must draw participation from all parts of community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19583A1-1180-3C46-1E8D-0DB9F7E326C1}"/>
              </a:ext>
            </a:extLst>
          </p:cNvPr>
          <p:cNvCxnSpPr/>
          <p:nvPr/>
        </p:nvCxnSpPr>
        <p:spPr>
          <a:xfrm flipH="1" flipV="1">
            <a:off x="4108039" y="4670500"/>
            <a:ext cx="3594445" cy="3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09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47A52-E859-82A2-5AD1-18EF4209B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D14E5-BDAE-C01C-EDA3-69720DFB3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8969" y="6356350"/>
            <a:ext cx="2743200" cy="365125"/>
          </a:xfrm>
        </p:spPr>
        <p:txBody>
          <a:bodyPr/>
          <a:lstStyle/>
          <a:p>
            <a:fld id="{68416E1C-9760-4C51-A68A-46F259399CA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BFC0A37-8E34-4B33-8100-1D22097E1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0"/>
            <a:ext cx="10515601" cy="1269384"/>
          </a:xfrm>
        </p:spPr>
        <p:txBody>
          <a:bodyPr/>
          <a:lstStyle/>
          <a:p>
            <a:r>
              <a:rPr lang="en-US" i="1" dirty="0"/>
              <a:t>NCV example: analysis and meta-analysis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161FBA-3974-B781-0898-E04A6429A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607" y="1872894"/>
            <a:ext cx="2674631" cy="38154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82400A-7394-5EF9-2094-128491E3A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652" y="1650705"/>
            <a:ext cx="3923470" cy="4245024"/>
          </a:xfrm>
          <a:prstGeom prst="rect">
            <a:avLst/>
          </a:prstGeom>
        </p:spPr>
      </p:pic>
      <p:pic>
        <p:nvPicPr>
          <p:cNvPr id="5" name="Picture 4" descr="Image result for linkedin logo">
            <a:extLst>
              <a:ext uri="{FF2B5EF4-FFF2-40B4-BE49-F238E27FC236}">
                <a16:creationId xmlns:a16="http://schemas.microsoft.com/office/drawing/2014/main" id="{1155D02A-3EBF-A2D7-4396-4FE4E78AD8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4031" y="1648482"/>
            <a:ext cx="516988" cy="51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78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71215-5E14-D0EF-FA93-4436D7541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71DDC0-91C6-80F8-0B1E-3883C0ED7BD1}"/>
              </a:ext>
            </a:extLst>
          </p:cNvPr>
          <p:cNvSpPr/>
          <p:nvPr/>
        </p:nvSpPr>
        <p:spPr>
          <a:xfrm>
            <a:off x="8765931" y="5512777"/>
            <a:ext cx="3077307" cy="101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F620F9-3ABE-E24A-0871-B2855EE70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163" y="1542352"/>
            <a:ext cx="5612113" cy="703279"/>
          </a:xfrm>
        </p:spPr>
        <p:txBody>
          <a:bodyPr/>
          <a:lstStyle/>
          <a:p>
            <a:r>
              <a:rPr lang="en-GB" dirty="0"/>
              <a:t>Cooperation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2AE2F-D01F-DD3E-A221-6FE528DA1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163" y="2537142"/>
            <a:ext cx="6633146" cy="3570562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Clr>
                <a:srgbClr val="EA5F2D"/>
              </a:buClr>
              <a:buFont typeface="Wingdings" panose="05000000000000000000" pitchFamily="2" charset="2"/>
              <a:buChar char="§"/>
            </a:pPr>
            <a:r>
              <a:rPr lang="en-GB" dirty="0"/>
              <a:t>Cooperation across borders is essential to protect research mobility and the global nature of research</a:t>
            </a:r>
            <a:endParaRPr lang="en-US" dirty="0"/>
          </a:p>
          <a:p>
            <a:pPr>
              <a:buClr>
                <a:srgbClr val="EA5F2D"/>
              </a:buClr>
            </a:pPr>
            <a:endParaRPr lang="en-GB" sz="600" dirty="0"/>
          </a:p>
          <a:p>
            <a:pPr marL="342900" indent="-342900">
              <a:buClr>
                <a:srgbClr val="EA5F2D"/>
              </a:buClr>
              <a:buFont typeface="Wingdings" panose="05000000000000000000" pitchFamily="2" charset="2"/>
              <a:buChar char="§"/>
            </a:pPr>
            <a:r>
              <a:rPr lang="en-GB" dirty="0"/>
              <a:t>But perspectives and ambitions around RC should not be dominated by one part of the global research community</a:t>
            </a:r>
          </a:p>
          <a:p>
            <a:pPr>
              <a:buClr>
                <a:srgbClr val="EA5F2D"/>
              </a:buClr>
            </a:pPr>
            <a:endParaRPr lang="en-GB" sz="600" dirty="0"/>
          </a:p>
          <a:p>
            <a:pPr marL="342900" indent="-342900">
              <a:buClr>
                <a:srgbClr val="EA5F2D"/>
              </a:buClr>
              <a:buFont typeface="Wingdings" panose="05000000000000000000" pitchFamily="2" charset="2"/>
              <a:buChar char="§"/>
            </a:pPr>
            <a:r>
              <a:rPr lang="en-GB" dirty="0"/>
              <a:t>Expect to see tensions from differing value systems and competition for funding</a:t>
            </a:r>
          </a:p>
          <a:p>
            <a:pPr>
              <a:buClr>
                <a:srgbClr val="EA5F2D"/>
              </a:buClr>
            </a:pPr>
            <a:endParaRPr lang="en-GB" sz="600" dirty="0">
              <a:solidFill>
                <a:srgbClr val="000000"/>
              </a:solidFill>
            </a:endParaRPr>
          </a:p>
          <a:p>
            <a:pPr marL="342900" indent="-342900">
              <a:buClr>
                <a:srgbClr val="EA5F2D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E95611"/>
                </a:solidFill>
              </a:rPr>
              <a:t>What does "aligned as necessary" look like for effective global cooperation?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7BBE3A-A19D-5FF1-8F7F-3FD5D7DD8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65" y="1547446"/>
            <a:ext cx="3521210" cy="497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56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BE335-32AB-BD63-4040-8E42E98A0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8B8BF0-25BF-3521-2BF1-D9E1C661D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1557338"/>
            <a:ext cx="5041900" cy="887437"/>
          </a:xfrm>
        </p:spPr>
        <p:txBody>
          <a:bodyPr>
            <a:normAutofit/>
          </a:bodyPr>
          <a:lstStyle/>
          <a:p>
            <a:r>
              <a:rPr lang="en-GB" dirty="0"/>
              <a:t>Alignment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93BB6D3-31F3-F5C8-E2BF-D710E544F3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3894" y="2141811"/>
            <a:ext cx="5062538" cy="3579909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GB" b="1" dirty="0"/>
              <a:t>UK</a:t>
            </a:r>
            <a:r>
              <a:rPr lang="en-GB" dirty="0"/>
              <a:t>: GPEx as a new cooperation hub?</a:t>
            </a:r>
          </a:p>
          <a:p>
            <a:endParaRPr lang="en-GB" sz="600" dirty="0"/>
          </a:p>
          <a:p>
            <a:r>
              <a:rPr lang="en-GB" b="1" dirty="0"/>
              <a:t>Europe</a:t>
            </a:r>
            <a:r>
              <a:rPr lang="en-GB" dirty="0"/>
              <a:t>: Science Europe values framework, and framework for RC</a:t>
            </a:r>
          </a:p>
          <a:p>
            <a:endParaRPr lang="en-GB" sz="600" dirty="0"/>
          </a:p>
          <a:p>
            <a:r>
              <a:rPr lang="en-GB" b="1" dirty="0"/>
              <a:t>Global</a:t>
            </a:r>
            <a:r>
              <a:rPr lang="en-GB" dirty="0"/>
              <a:t>: while 'research culture' terminology is not universal, we see growing focus on RC umbrella themes (e.g. open science, assessment, EDI)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73A99B6-86E0-73AF-5167-A8706C79B4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4750" y="1557338"/>
            <a:ext cx="5100638" cy="887437"/>
          </a:xfrm>
        </p:spPr>
        <p:txBody>
          <a:bodyPr/>
          <a:lstStyle/>
          <a:p>
            <a:r>
              <a:rPr lang="en-GB" dirty="0"/>
              <a:t>Diversity</a:t>
            </a:r>
          </a:p>
          <a:p>
            <a:endParaRPr lang="en-GB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F1C6C7D2-AE94-6631-5100-B0BE7B6C17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4750" y="2141811"/>
            <a:ext cx="5100638" cy="357991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GB" b="1" dirty="0"/>
              <a:t>UK</a:t>
            </a:r>
            <a:r>
              <a:rPr lang="en-GB" dirty="0"/>
              <a:t>: </a:t>
            </a:r>
            <a:r>
              <a:rPr lang="en-GB" dirty="0">
                <a:ea typeface="+mn-lt"/>
                <a:cs typeface="+mn-lt"/>
              </a:rPr>
              <a:t>REF ~ tension of integrating an intrinsically collaborative set of reforms into an ultimately competitive exercise</a:t>
            </a:r>
          </a:p>
          <a:p>
            <a:endParaRPr lang="en-GB" sz="600" dirty="0"/>
          </a:p>
          <a:p>
            <a:r>
              <a:rPr lang="en-GB" b="1" dirty="0"/>
              <a:t>Global</a:t>
            </a:r>
            <a:r>
              <a:rPr lang="en-GB" dirty="0"/>
              <a:t>: </a:t>
            </a:r>
            <a:r>
              <a:rPr lang="en-GB" dirty="0">
                <a:ea typeface="+mn-lt"/>
                <a:cs typeface="+mn-lt"/>
              </a:rPr>
              <a:t>geopolitical situation shifts the landscape for global alignment even at the level of values and principles...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8BC6F-2404-0BEE-2B9C-CB16EDDE6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8969" y="6356350"/>
            <a:ext cx="2743200" cy="365125"/>
          </a:xfrm>
        </p:spPr>
        <p:txBody>
          <a:bodyPr/>
          <a:lstStyle/>
          <a:p>
            <a:fld id="{68416E1C-9760-4C51-A68A-46F259399CA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98398827-4ED7-AF0A-40F6-769B0C418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0"/>
            <a:ext cx="10515601" cy="1269384"/>
          </a:xfrm>
        </p:spPr>
        <p:txBody>
          <a:bodyPr/>
          <a:lstStyle/>
          <a:p>
            <a:r>
              <a:rPr lang="en-US" dirty="0"/>
              <a:t>Cooperation</a:t>
            </a:r>
          </a:p>
        </p:txBody>
      </p:sp>
    </p:spTree>
    <p:extLst>
      <p:ext uri="{BB962C8B-B14F-4D97-AF65-F5344CB8AC3E}">
        <p14:creationId xmlns:p14="http://schemas.microsoft.com/office/powerpoint/2010/main" val="3620402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41A6F-2164-5826-A608-C9EBCF4A9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974B7D-F247-E23D-D344-A544D762B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6E1C-9760-4C51-A68A-46F259399CAB}" type="slidenum">
              <a:rPr lang="en-GB" smtClean="0"/>
              <a:t>2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0725985-880C-C25E-0CBD-0148DF819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Research culture – alignment and diversity</a:t>
            </a:r>
            <a:endParaRPr lang="en-US" sz="400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4B0A9B7-C149-38CA-3DE5-49890F10048C}"/>
              </a:ext>
            </a:extLst>
          </p:cNvPr>
          <p:cNvSpPr txBox="1">
            <a:spLocks/>
          </p:cNvSpPr>
          <p:nvPr/>
        </p:nvSpPr>
        <p:spPr>
          <a:xfrm>
            <a:off x="4358415" y="2119758"/>
            <a:ext cx="7046779" cy="3061793"/>
          </a:xfrm>
          <a:prstGeom prst="rect">
            <a:avLst/>
          </a:prstGeom>
        </p:spPr>
        <p:txBody>
          <a:bodyPr vert="horz" lIns="0" tIns="0" rIns="0" bIns="0" rtlCol="0" anchor="t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Research culture is still in its early stages of evolution as a movement</a:t>
            </a:r>
            <a:endParaRPr lang="en-GB" sz="3600" dirty="0">
              <a:solidFill>
                <a:srgbClr val="E95611"/>
              </a:solidFill>
            </a:endParaRPr>
          </a:p>
          <a:p>
            <a:endParaRPr lang="en-GB" sz="600" dirty="0"/>
          </a:p>
          <a:p>
            <a:r>
              <a:rPr lang="en-GB" sz="3600" dirty="0"/>
              <a:t>What's the right balance between </a:t>
            </a:r>
            <a:r>
              <a:rPr lang="en-GB" sz="3600" b="1" dirty="0">
                <a:solidFill>
                  <a:srgbClr val="E95611"/>
                </a:solidFill>
              </a:rPr>
              <a:t>alignment </a:t>
            </a:r>
            <a:r>
              <a:rPr lang="en-GB" sz="3600" dirty="0"/>
              <a:t>and </a:t>
            </a:r>
            <a:r>
              <a:rPr lang="en-GB" sz="3600" b="1" dirty="0">
                <a:solidFill>
                  <a:srgbClr val="E95611"/>
                </a:solidFill>
              </a:rPr>
              <a:t>diversity </a:t>
            </a:r>
            <a:r>
              <a:rPr lang="en-GB" sz="3600" dirty="0">
                <a:solidFill>
                  <a:srgbClr val="000000"/>
                </a:solidFill>
              </a:rPr>
              <a:t>in our choices?</a:t>
            </a:r>
            <a:endParaRPr lang="en-GB" sz="3600" b="1" dirty="0">
              <a:solidFill>
                <a:srgbClr val="E95611"/>
              </a:solidFill>
            </a:endParaRPr>
          </a:p>
          <a:p>
            <a:endParaRPr lang="en-GB" sz="600" dirty="0">
              <a:solidFill>
                <a:srgbClr val="000000"/>
              </a:solidFill>
            </a:endParaRPr>
          </a:p>
          <a:p>
            <a:r>
              <a:rPr lang="en-GB" sz="3600" dirty="0">
                <a:solidFill>
                  <a:srgbClr val="000000"/>
                </a:solidFill>
              </a:rPr>
              <a:t>How do the choices we make now affect the future of reforms in this area?</a:t>
            </a:r>
          </a:p>
        </p:txBody>
      </p:sp>
      <p:pic>
        <p:nvPicPr>
          <p:cNvPr id="3" name="Graphic 2" descr="Seesaw outline">
            <a:extLst>
              <a:ext uri="{FF2B5EF4-FFF2-40B4-BE49-F238E27FC236}">
                <a16:creationId xmlns:a16="http://schemas.microsoft.com/office/drawing/2014/main" id="{5C4B308C-6B6B-9652-A703-DC246159D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6615" y="2239879"/>
            <a:ext cx="2829426" cy="28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424CF-726D-B9E1-9DFB-341ED5EE4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85880-91A4-8362-EB96-B2B912000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8969" y="6356350"/>
            <a:ext cx="2743200" cy="365125"/>
          </a:xfrm>
        </p:spPr>
        <p:txBody>
          <a:bodyPr/>
          <a:lstStyle/>
          <a:p>
            <a:fld id="{68416E1C-9760-4C51-A68A-46F259399CA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AF78B0B3-6697-8351-7AB5-D25AA3418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0"/>
            <a:ext cx="10515601" cy="1269384"/>
          </a:xfrm>
        </p:spPr>
        <p:txBody>
          <a:bodyPr>
            <a:normAutofit/>
          </a:bodyPr>
          <a:lstStyle/>
          <a:p>
            <a:r>
              <a:rPr lang="en-US" sz="4000" dirty="0"/>
              <a:t>A patchwork of perspectives and activities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3E9133-A275-8BC9-DD00-8C29D4213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86" y="1769185"/>
            <a:ext cx="2705848" cy="37784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B31001-3201-EA20-78C6-6C1389602D3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64" b="52072"/>
          <a:stretch/>
        </p:blipFill>
        <p:spPr>
          <a:xfrm>
            <a:off x="3846649" y="3780131"/>
            <a:ext cx="4021432" cy="19810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946E45-733B-8301-D413-C5A1D9C1E9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830" r="-139" b="-935"/>
          <a:stretch/>
        </p:blipFill>
        <p:spPr>
          <a:xfrm>
            <a:off x="3777297" y="1718628"/>
            <a:ext cx="7903690" cy="13075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AD32AF-9E20-76E0-33E7-42B4022E31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8417" y="3030537"/>
            <a:ext cx="5267325" cy="390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417ED8-2B3A-539C-74A2-E1B7F4BFE4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6891" r="264"/>
          <a:stretch/>
        </p:blipFill>
        <p:spPr>
          <a:xfrm>
            <a:off x="7859849" y="3780131"/>
            <a:ext cx="4021432" cy="219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06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FCB85F-2B6B-7D05-4D49-C6A79AD6BB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Geopolitics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731ABA4-3760-A7EC-4849-309DA1133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4713" y="2095908"/>
            <a:ext cx="3241676" cy="3579909"/>
          </a:xfrm>
        </p:spPr>
        <p:txBody>
          <a:bodyPr vert="horz" lIns="0" tIns="0" rIns="0" bIns="0" rtlCol="0" anchor="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How does the community react to core values coming under threat?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Where do we look for partners in the new landscape?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9993B8F-1EBB-E209-3A7B-19BBF9094F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6112" y="1554041"/>
            <a:ext cx="3279775" cy="887437"/>
          </a:xfrm>
        </p:spPr>
        <p:txBody>
          <a:bodyPr/>
          <a:lstStyle/>
          <a:p>
            <a:r>
              <a:rPr lang="en-GB" dirty="0"/>
              <a:t>Funding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96E2848-0E50-16F0-86B1-F1398687E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28570" y="2092611"/>
            <a:ext cx="3279775" cy="3579910"/>
          </a:xfrm>
        </p:spPr>
        <p:txBody>
          <a:bodyPr vert="horz" lIns="0" tIns="0" rIns="0" bIns="0" rtlCol="0" anchor="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>
                <a:ea typeface="+mn-lt"/>
                <a:cs typeface="+mn-lt"/>
              </a:rPr>
              <a:t>How do we pair increasing expectations with decreasing resource?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Where can we find cost-effective solutions?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682BF2-B0B0-3485-C6A7-86EDE4BA4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6E1C-9760-4C51-A68A-46F259399CAB}" type="slidenum">
              <a:rPr lang="en-GB" smtClean="0"/>
              <a:t>21</a:t>
            </a:fld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9DAE968-FDF4-CD1E-F3AE-EAE4D89B58B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110537" y="1557338"/>
            <a:ext cx="3241676" cy="887437"/>
          </a:xfrm>
        </p:spPr>
        <p:txBody>
          <a:bodyPr/>
          <a:lstStyle/>
          <a:p>
            <a:r>
              <a:rPr lang="en-GB" dirty="0"/>
              <a:t>Competition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76281C2-4FED-99C5-FE43-BA224A2FD76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10537" y="2095908"/>
            <a:ext cx="3241676" cy="3579909"/>
          </a:xfrm>
        </p:spPr>
        <p:txBody>
          <a:bodyPr vert="horz" lIns="0" tIns="0" rIns="0" bIns="0" rtlCol="0" anchor="t">
            <a:normAutofit/>
          </a:bodyPr>
          <a:lstStyle/>
          <a:p>
            <a:pPr marL="342900" indent="-3429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GB" dirty="0"/>
              <a:t>How do we protect the cooperative nature of the existing RC movement?</a:t>
            </a:r>
          </a:p>
          <a:p>
            <a:pPr>
              <a:spcBef>
                <a:spcPts val="200"/>
              </a:spcBef>
            </a:pPr>
            <a:endParaRPr lang="en-GB" sz="600" dirty="0"/>
          </a:p>
          <a:p>
            <a:pPr marL="342900" indent="-3429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GB" dirty="0"/>
              <a:t>How can we incentivise innovation and progress, without creating divisions?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5E13B4-BBC8-45E0-EC2B-71602071F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path ahead</a:t>
            </a: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22AB60D7-64D3-829D-3FE9-43D558754DBC}"/>
              </a:ext>
            </a:extLst>
          </p:cNvPr>
          <p:cNvSpPr/>
          <p:nvPr/>
        </p:nvSpPr>
        <p:spPr>
          <a:xfrm>
            <a:off x="695325" y="4752004"/>
            <a:ext cx="7021513" cy="1269384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5720" rIns="180000" bIns="45720" rtlCol="0" anchor="ctr"/>
          <a:lstStyle/>
          <a:p>
            <a:r>
              <a:rPr lang="en-GB" b="1" i="1" dirty="0">
                <a:solidFill>
                  <a:schemeClr val="tx1"/>
                </a:solidFill>
              </a:rPr>
              <a:t>Alignment and Diversity are bridged by </a:t>
            </a:r>
            <a:r>
              <a:rPr lang="en-GB" b="1" i="1" dirty="0">
                <a:solidFill>
                  <a:srgbClr val="E95611"/>
                </a:solidFill>
              </a:rPr>
              <a:t>knowledge exchange</a:t>
            </a:r>
            <a:endParaRPr lang="en-US" b="1" dirty="0">
              <a:solidFill>
                <a:srgbClr val="000000"/>
              </a:solidFill>
            </a:endParaRPr>
          </a:p>
          <a:p>
            <a:endParaRPr lang="en-GB" sz="1050" b="1" i="1" dirty="0">
              <a:solidFill>
                <a:schemeClr val="tx1"/>
              </a:solidFill>
            </a:endParaRPr>
          </a:p>
          <a:p>
            <a:r>
              <a:rPr lang="en-GB" b="1" i="1" dirty="0">
                <a:solidFill>
                  <a:schemeClr val="tx1"/>
                </a:solidFill>
              </a:rPr>
              <a:t>Our community must nurture and protect 'structured diversity' as our greatest strength, especially amid emerging challenges ahead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16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E64D5-37E7-B011-D9BA-C09E1425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526" y="2102376"/>
            <a:ext cx="5612113" cy="675737"/>
          </a:xfrm>
        </p:spPr>
        <p:txBody>
          <a:bodyPr>
            <a:noAutofit/>
          </a:bodyPr>
          <a:lstStyle/>
          <a:p>
            <a:r>
              <a:rPr lang="en-GB" sz="5400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284C5-E3A6-5A77-43FF-ED8B0E0CC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0439" y="3319622"/>
            <a:ext cx="6633146" cy="3247809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Clr>
                <a:srgbClr val="EA5F2D"/>
              </a:buClr>
            </a:pPr>
            <a:r>
              <a:rPr lang="en-GB" sz="2400" b="1" dirty="0">
                <a:solidFill>
                  <a:schemeClr val="accent1"/>
                </a:solidFill>
              </a:rPr>
              <a:t>Karen Stroobants</a:t>
            </a:r>
            <a:endParaRPr lang="en-US" sz="2400" dirty="0">
              <a:solidFill>
                <a:schemeClr val="accent1"/>
              </a:solidFill>
            </a:endParaRPr>
          </a:p>
          <a:p>
            <a:pPr>
              <a:buClr>
                <a:srgbClr val="EA5F2D"/>
              </a:buClr>
            </a:pPr>
            <a:r>
              <a:rPr lang="en-GB" sz="2000" dirty="0">
                <a:solidFill>
                  <a:srgbClr val="000000"/>
                </a:solidFill>
                <a:hlinkClick r:id="rId2"/>
              </a:rPr>
              <a:t>karen@culturebase-consulting.co.uk</a:t>
            </a:r>
            <a:endParaRPr lang="en-GB" sz="2000" b="1" dirty="0">
              <a:solidFill>
                <a:schemeClr val="accent1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pPr>
              <a:buClr>
                <a:srgbClr val="EA5F2D"/>
              </a:buClr>
            </a:pPr>
            <a:r>
              <a:rPr lang="en-GB" sz="2400" b="1" dirty="0">
                <a:solidFill>
                  <a:schemeClr val="accent1"/>
                </a:solidFill>
              </a:rPr>
              <a:t>Ben Bleasdale</a:t>
            </a:r>
          </a:p>
          <a:p>
            <a:pPr>
              <a:buClr>
                <a:srgbClr val="EA5F2D"/>
              </a:buClr>
            </a:pPr>
            <a:r>
              <a:rPr lang="en-GB" sz="2000" dirty="0">
                <a:solidFill>
                  <a:srgbClr val="000000"/>
                </a:solidFill>
                <a:hlinkClick r:id="rId3"/>
              </a:rPr>
              <a:t>ben@culturebase-consulting.co.uk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58B407-23A9-5502-7950-DF74AF2D2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44" y="3177160"/>
            <a:ext cx="3629713" cy="123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0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web page&#10;&#10;AI-generated content may be incorrect.">
            <a:extLst>
              <a:ext uri="{FF2B5EF4-FFF2-40B4-BE49-F238E27FC236}">
                <a16:creationId xmlns:a16="http://schemas.microsoft.com/office/drawing/2014/main" id="{15B17FF7-0BDB-0D06-85CB-F9E3FEA0FD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46" t="5714" r="10150" b="5556"/>
          <a:stretch/>
        </p:blipFill>
        <p:spPr>
          <a:xfrm>
            <a:off x="540440" y="152400"/>
            <a:ext cx="11112898" cy="656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90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4FDC5-05B7-6587-240A-976E7ADB7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B266E2-3835-683F-4243-E265AF8AB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6E1C-9760-4C51-A68A-46F259399CAB}" type="slidenum">
              <a:rPr lang="en-GB" smtClean="0"/>
              <a:t>4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16278EC-9604-9132-000E-38E8F6A7C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Research assessment - the nested challenge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F6F99E-6F95-3CD9-CEF7-1FB1E66423A2}"/>
              </a:ext>
            </a:extLst>
          </p:cNvPr>
          <p:cNvSpPr txBox="1"/>
          <p:nvPr/>
        </p:nvSpPr>
        <p:spPr>
          <a:xfrm>
            <a:off x="698683" y="6162996"/>
            <a:ext cx="4313582" cy="3759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i="1" dirty="0"/>
              <a:t>Credit: Sarah de Rijcke - GraspOS CoP talk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CDF8E7-11BE-D2BD-3C23-655435AC57F3}"/>
              </a:ext>
            </a:extLst>
          </p:cNvPr>
          <p:cNvSpPr txBox="1"/>
          <p:nvPr/>
        </p:nvSpPr>
        <p:spPr>
          <a:xfrm>
            <a:off x="879230" y="1899137"/>
            <a:ext cx="7209690" cy="36009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Global Principles to Local Implementation:</a:t>
            </a:r>
          </a:p>
          <a:p>
            <a:endParaRPr lang="en-US" sz="1200" dirty="0"/>
          </a:p>
          <a:p>
            <a:pPr lvl="2"/>
            <a:r>
              <a:rPr lang="en-US" sz="2400" dirty="0"/>
              <a:t>Global initiatives (</a:t>
            </a:r>
            <a:r>
              <a:rPr lang="en-US" sz="2400" i="1" dirty="0"/>
              <a:t>CoARA, DORA, UNESCO</a:t>
            </a:r>
            <a:r>
              <a:rPr lang="en-US" sz="2400" dirty="0"/>
              <a:t>)</a:t>
            </a:r>
          </a:p>
          <a:p>
            <a:pPr lvl="2"/>
            <a:endParaRPr lang="en-US" sz="600" dirty="0"/>
          </a:p>
          <a:p>
            <a:pPr lvl="2"/>
            <a:r>
              <a:rPr lang="en-US" sz="2400" dirty="0"/>
              <a:t>National frameworks</a:t>
            </a:r>
          </a:p>
          <a:p>
            <a:pPr lvl="2"/>
            <a:endParaRPr lang="en-US" sz="600" dirty="0"/>
          </a:p>
          <a:p>
            <a:pPr lvl="2"/>
            <a:r>
              <a:rPr lang="en-US" sz="2400" dirty="0"/>
              <a:t>Institutional policies</a:t>
            </a:r>
          </a:p>
          <a:p>
            <a:pPr lvl="2"/>
            <a:endParaRPr lang="en-US" sz="600" dirty="0"/>
          </a:p>
          <a:p>
            <a:pPr lvl="2"/>
            <a:r>
              <a:rPr lang="en-US" sz="2400" dirty="0"/>
              <a:t>Faculty implementation</a:t>
            </a:r>
          </a:p>
          <a:p>
            <a:pPr lvl="2"/>
            <a:endParaRPr lang="en-US" sz="600" dirty="0"/>
          </a:p>
          <a:p>
            <a:pPr lvl="2"/>
            <a:r>
              <a:rPr lang="en-US" sz="2400" dirty="0"/>
              <a:t>Individual experience</a:t>
            </a:r>
          </a:p>
          <a:p>
            <a:endParaRPr lang="en-US" sz="2000" dirty="0"/>
          </a:p>
          <a:p>
            <a:r>
              <a:rPr lang="en-US" sz="2400" b="1" i="1" dirty="0">
                <a:solidFill>
                  <a:srgbClr val="E95611"/>
                </a:solidFill>
              </a:rPr>
              <a:t>"As aligned as possible, but as diverse as necessary"</a:t>
            </a:r>
          </a:p>
        </p:txBody>
      </p:sp>
      <p:pic>
        <p:nvPicPr>
          <p:cNvPr id="8" name="Picture 7" descr="red blue and yellow ceramic figurine">
            <a:extLst>
              <a:ext uri="{FF2B5EF4-FFF2-40B4-BE49-F238E27FC236}">
                <a16:creationId xmlns:a16="http://schemas.microsoft.com/office/drawing/2014/main" id="{49A39830-97A2-1931-5CB4-C609121686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474" t="-141" r="21992" b="281"/>
          <a:stretch/>
        </p:blipFill>
        <p:spPr>
          <a:xfrm>
            <a:off x="8194432" y="1887414"/>
            <a:ext cx="3294196" cy="3569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Graphic 8" descr="Chevron arrows with solid fill">
            <a:extLst>
              <a:ext uri="{FF2B5EF4-FFF2-40B4-BE49-F238E27FC236}">
                <a16:creationId xmlns:a16="http://schemas.microsoft.com/office/drawing/2014/main" id="{69702621-0270-49D6-EC7C-47979B3CBF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-5400000">
            <a:off x="1166445" y="2872154"/>
            <a:ext cx="773724" cy="410309"/>
          </a:xfrm>
          <a:prstGeom prst="rect">
            <a:avLst/>
          </a:prstGeom>
        </p:spPr>
      </p:pic>
      <p:pic>
        <p:nvPicPr>
          <p:cNvPr id="10" name="Graphic 9" descr="Chevron arrows with solid fill">
            <a:extLst>
              <a:ext uri="{FF2B5EF4-FFF2-40B4-BE49-F238E27FC236}">
                <a16:creationId xmlns:a16="http://schemas.microsoft.com/office/drawing/2014/main" id="{27E0D61E-5E66-4C1C-21BE-67B0DC87E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-5400000">
            <a:off x="1166444" y="3458307"/>
            <a:ext cx="773724" cy="410309"/>
          </a:xfrm>
          <a:prstGeom prst="rect">
            <a:avLst/>
          </a:prstGeom>
        </p:spPr>
      </p:pic>
      <p:pic>
        <p:nvPicPr>
          <p:cNvPr id="11" name="Graphic 10" descr="Chevron arrows with solid fill">
            <a:extLst>
              <a:ext uri="{FF2B5EF4-FFF2-40B4-BE49-F238E27FC236}">
                <a16:creationId xmlns:a16="http://schemas.microsoft.com/office/drawing/2014/main" id="{71E5CAF4-30C5-5A37-A45B-8885501D3B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-5400000">
            <a:off x="1166444" y="4021015"/>
            <a:ext cx="773724" cy="41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86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0CEA370-E99C-D16C-856C-4CA2365C9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8969" y="6356350"/>
            <a:ext cx="2743200" cy="365125"/>
          </a:xfrm>
        </p:spPr>
        <p:txBody>
          <a:bodyPr/>
          <a:lstStyle/>
          <a:p>
            <a:fld id="{68416E1C-9760-4C51-A68A-46F259399CA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7FA7EAF-2C60-9BD9-7CC9-14AB81FAE6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88718" y="1669093"/>
            <a:ext cx="7593013" cy="414544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3200" b="0" dirty="0"/>
              <a:t>Five balancing acts that will fundamentally shape the future of the RC movement:</a:t>
            </a:r>
            <a:endParaRPr lang="en-US" sz="3200" b="0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</a:pPr>
            <a:endParaRPr lang="en-GB" sz="800" b="0" dirty="0">
              <a:solidFill>
                <a:srgbClr val="000000"/>
              </a:solidFill>
            </a:endParaRPr>
          </a:p>
          <a:p>
            <a:pPr marL="1543050" lvl="1" indent="-742950">
              <a:lnSpc>
                <a:spcPct val="110000"/>
              </a:lnSpc>
              <a:buClr>
                <a:srgbClr val="E95611"/>
              </a:buClr>
              <a:buAutoNum type="arabicPeriod"/>
            </a:pPr>
            <a:r>
              <a:rPr lang="en-GB" b="1" dirty="0">
                <a:solidFill>
                  <a:srgbClr val="E95611"/>
                </a:solidFill>
              </a:rPr>
              <a:t>Definitions </a:t>
            </a:r>
            <a:endParaRPr lang="en-US" sz="800" b="0" dirty="0"/>
          </a:p>
          <a:p>
            <a:pPr marL="1543050" lvl="1" indent="-742950">
              <a:lnSpc>
                <a:spcPct val="110000"/>
              </a:lnSpc>
              <a:buClr>
                <a:srgbClr val="E95611"/>
              </a:buClr>
              <a:buAutoNum type="arabicPeriod"/>
            </a:pPr>
            <a:r>
              <a:rPr lang="en-GB" b="1" dirty="0">
                <a:solidFill>
                  <a:srgbClr val="E95611"/>
                </a:solidFill>
              </a:rPr>
              <a:t>Ownership</a:t>
            </a:r>
          </a:p>
          <a:p>
            <a:pPr marL="1543050" lvl="1" indent="-742950">
              <a:lnSpc>
                <a:spcPct val="110000"/>
              </a:lnSpc>
              <a:buClr>
                <a:srgbClr val="E95611"/>
              </a:buClr>
              <a:buAutoNum type="arabicPeriod"/>
            </a:pPr>
            <a:r>
              <a:rPr lang="en-GB" b="1" dirty="0">
                <a:solidFill>
                  <a:srgbClr val="E95611"/>
                </a:solidFill>
              </a:rPr>
              <a:t>Funding </a:t>
            </a:r>
          </a:p>
          <a:p>
            <a:pPr marL="1543050" lvl="1" indent="-742950">
              <a:lnSpc>
                <a:spcPct val="110000"/>
              </a:lnSpc>
              <a:buClr>
                <a:srgbClr val="E95611"/>
              </a:buClr>
              <a:buAutoNum type="arabicPeriod"/>
            </a:pPr>
            <a:r>
              <a:rPr lang="en-GB" b="1" dirty="0">
                <a:solidFill>
                  <a:srgbClr val="E95611"/>
                </a:solidFill>
              </a:rPr>
              <a:t>Evidence</a:t>
            </a:r>
          </a:p>
          <a:p>
            <a:pPr marL="1543050" lvl="1" indent="-742950">
              <a:lnSpc>
                <a:spcPct val="110000"/>
              </a:lnSpc>
              <a:buClr>
                <a:srgbClr val="E95611"/>
              </a:buClr>
              <a:buAutoNum type="arabicPeriod"/>
            </a:pPr>
            <a:r>
              <a:rPr lang="en-GB" b="1" dirty="0">
                <a:solidFill>
                  <a:srgbClr val="E95611"/>
                </a:solidFill>
              </a:rPr>
              <a:t>Cooperation</a:t>
            </a:r>
            <a:endParaRPr lang="en-GB" b="1" dirty="0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921120AE-79AE-A961-EEA1-E9F8105E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Franklin Gothic Demi"/>
              </a:rPr>
              <a:t>Balancing alignment and </a:t>
            </a:r>
            <a:r>
              <a:rPr lang="en-GB" dirty="0">
                <a:solidFill>
                  <a:srgbClr val="000000"/>
                </a:solidFill>
                <a:latin typeface="Franklin Gothic Demi"/>
              </a:rPr>
              <a:t>diversity?</a:t>
            </a:r>
            <a:endParaRPr lang="en-US" dirty="0"/>
          </a:p>
        </p:txBody>
      </p:sp>
      <p:pic>
        <p:nvPicPr>
          <p:cNvPr id="2" name="Picture 1" descr="brown and gray stones on white surface">
            <a:extLst>
              <a:ext uri="{FF2B5EF4-FFF2-40B4-BE49-F238E27FC236}">
                <a16:creationId xmlns:a16="http://schemas.microsoft.com/office/drawing/2014/main" id="{D337BDB4-5B8F-8A83-BD8E-D3507DF55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63" y="1712198"/>
            <a:ext cx="3009440" cy="404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44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825287-4789-6B3D-500A-295F44A9825F}"/>
              </a:ext>
            </a:extLst>
          </p:cNvPr>
          <p:cNvSpPr/>
          <p:nvPr/>
        </p:nvSpPr>
        <p:spPr>
          <a:xfrm>
            <a:off x="8765931" y="5512777"/>
            <a:ext cx="3077307" cy="101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6F8CFA6-C68A-0BBE-0A1A-A21FFD3F073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0459" b="10459"/>
          <a:stretch/>
        </p:blipFill>
        <p:spPr>
          <a:xfrm>
            <a:off x="695325" y="1542352"/>
            <a:ext cx="3779838" cy="447903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0E64D5-37E7-B011-D9BA-C09E1425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163" y="1542352"/>
            <a:ext cx="5612113" cy="703279"/>
          </a:xfrm>
        </p:spPr>
        <p:txBody>
          <a:bodyPr/>
          <a:lstStyle/>
          <a:p>
            <a:r>
              <a:rPr lang="en-GB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284C5-E3A6-5A77-43FF-ED8B0E0CC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163" y="2572311"/>
            <a:ext cx="7240537" cy="344356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Clr>
                <a:srgbClr val="EA5F2D"/>
              </a:buClr>
              <a:buFont typeface="Wingdings" panose="05000000000000000000" pitchFamily="2" charset="2"/>
              <a:buChar char="§"/>
            </a:pPr>
            <a:r>
              <a:rPr lang="en-GB" dirty="0"/>
              <a:t>Terminology has emerged through evidence-underpinned problem statements</a:t>
            </a:r>
            <a:endParaRPr lang="en-US" dirty="0"/>
          </a:p>
          <a:p>
            <a:pPr>
              <a:buClr>
                <a:srgbClr val="EA5F2D"/>
              </a:buClr>
            </a:pPr>
            <a:endParaRPr lang="en-US" sz="600" dirty="0"/>
          </a:p>
          <a:p>
            <a:pPr marL="342900" indent="-342900">
              <a:buClr>
                <a:srgbClr val="EA5F2D"/>
              </a:buClr>
              <a:buFont typeface="Wingdings" panose="05000000000000000000" pitchFamily="2" charset="2"/>
              <a:buChar char="§"/>
            </a:pPr>
            <a:r>
              <a:rPr lang="en-GB" dirty="0"/>
              <a:t>Led to evolving discussions on what is 'in' and 'out' of the RC umbrella</a:t>
            </a:r>
          </a:p>
          <a:p>
            <a:pPr>
              <a:buClr>
                <a:srgbClr val="EA5F2D"/>
              </a:buClr>
            </a:pPr>
            <a:endParaRPr lang="en-GB" sz="600" dirty="0"/>
          </a:p>
          <a:p>
            <a:pPr marL="342900" indent="-342900">
              <a:buClr>
                <a:srgbClr val="EA5F2D"/>
              </a:buClr>
              <a:buFont typeface="Wingdings,Sans-Serif" panose="05000000000000000000" pitchFamily="2" charset="2"/>
              <a:buChar char="§"/>
            </a:pPr>
            <a:r>
              <a:rPr lang="en-GB" dirty="0"/>
              <a:t>Many components pre-date the RC label as areas of reform, but progress differed</a:t>
            </a:r>
            <a:endParaRPr lang="en-US" dirty="0"/>
          </a:p>
          <a:p>
            <a:pPr>
              <a:buClr>
                <a:srgbClr val="EA5F2D"/>
              </a:buClr>
            </a:pPr>
            <a:endParaRPr lang="en-GB" sz="600" dirty="0"/>
          </a:p>
          <a:p>
            <a:pPr marL="342900" indent="-342900">
              <a:buClr>
                <a:srgbClr val="EA5F2D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E95611"/>
                </a:solidFill>
              </a:rPr>
              <a:t>Who gets to make this in/out decision, and is full alignment on definitions a necessity?</a:t>
            </a:r>
          </a:p>
        </p:txBody>
      </p:sp>
    </p:spTree>
    <p:extLst>
      <p:ext uri="{BB962C8B-B14F-4D97-AF65-F5344CB8AC3E}">
        <p14:creationId xmlns:p14="http://schemas.microsoft.com/office/powerpoint/2010/main" val="3569124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658A67-5575-6B1A-AB55-F26D37358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1557338"/>
            <a:ext cx="5041900" cy="887437"/>
          </a:xfrm>
        </p:spPr>
        <p:txBody>
          <a:bodyPr>
            <a:normAutofit/>
          </a:bodyPr>
          <a:lstStyle/>
          <a:p>
            <a:r>
              <a:rPr lang="en-GB" dirty="0"/>
              <a:t>Alignment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479FB99-D4E9-BB39-B237-4622F5CA3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990" y="2233760"/>
            <a:ext cx="5062538" cy="3579909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GB" b="1" dirty="0"/>
              <a:t>NCOB / Royal Society</a:t>
            </a:r>
            <a:r>
              <a:rPr lang="en-GB" dirty="0"/>
              <a:t>: initial problem statements; 'a common problem'</a:t>
            </a:r>
          </a:p>
          <a:p>
            <a:r>
              <a:rPr lang="en-GB" b="1" dirty="0"/>
              <a:t>Vitae / Shift Insight framework</a:t>
            </a:r>
            <a:r>
              <a:rPr lang="en-GB" dirty="0"/>
              <a:t>: comprehensive co-development of common framework</a:t>
            </a:r>
          </a:p>
          <a:p>
            <a:r>
              <a:rPr lang="en-GB" b="1" dirty="0"/>
              <a:t>Science Europe</a:t>
            </a:r>
            <a:r>
              <a:rPr lang="en-GB" dirty="0"/>
              <a:t>: framework for RCs</a:t>
            </a:r>
          </a:p>
          <a:p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FAC658E-62D1-BE6B-FD67-66A4955D38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4750" y="1557338"/>
            <a:ext cx="5100638" cy="887437"/>
          </a:xfrm>
        </p:spPr>
        <p:txBody>
          <a:bodyPr/>
          <a:lstStyle/>
          <a:p>
            <a:r>
              <a:rPr lang="en-GB" dirty="0"/>
              <a:t>Diversity</a:t>
            </a:r>
          </a:p>
          <a:p>
            <a:endParaRPr lang="en-GB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D1E79319-E170-9677-9508-E532EB7290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4750" y="2233760"/>
            <a:ext cx="5100638" cy="357991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GB" b="1" dirty="0"/>
              <a:t>Wellcome</a:t>
            </a:r>
            <a:r>
              <a:rPr lang="en-GB" dirty="0"/>
              <a:t>: increased focus on 'people' (over other) elements</a:t>
            </a:r>
          </a:p>
          <a:p>
            <a:r>
              <a:rPr lang="en-GB" b="1" dirty="0"/>
              <a:t>Institutions</a:t>
            </a:r>
            <a:r>
              <a:rPr lang="en-GB" dirty="0"/>
              <a:t>: setting out their own research culture definitions linked to respective mission and context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3D5FD-187C-7232-CD11-A371C5F4C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8969" y="6356350"/>
            <a:ext cx="2743200" cy="365125"/>
          </a:xfrm>
        </p:spPr>
        <p:txBody>
          <a:bodyPr/>
          <a:lstStyle/>
          <a:p>
            <a:fld id="{68416E1C-9760-4C51-A68A-46F259399CA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1C54BA13-2A8F-6233-12AE-BBAFF6CDC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0"/>
            <a:ext cx="10515601" cy="1269384"/>
          </a:xfrm>
        </p:spPr>
        <p:txBody>
          <a:bodyPr/>
          <a:lstStyle/>
          <a:p>
            <a:r>
              <a:rPr lang="en-US" dirty="0"/>
              <a:t>Definitions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5785BD-2375-DEA3-D4BD-5A8C2F869AE2}"/>
              </a:ext>
            </a:extLst>
          </p:cNvPr>
          <p:cNvSpPr txBox="1"/>
          <p:nvPr/>
        </p:nvSpPr>
        <p:spPr>
          <a:xfrm>
            <a:off x="4397994" y="4872598"/>
            <a:ext cx="303122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/>
              <a:t>Definitions stemming from </a:t>
            </a:r>
            <a:r>
              <a:rPr lang="en-GB" sz="2400" b="1" dirty="0"/>
              <a:t>REF2029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C75A85A-A211-46F2-638B-7E38BA1C4603}"/>
              </a:ext>
            </a:extLst>
          </p:cNvPr>
          <p:cNvCxnSpPr/>
          <p:nvPr/>
        </p:nvCxnSpPr>
        <p:spPr>
          <a:xfrm flipH="1" flipV="1">
            <a:off x="4119762" y="4822900"/>
            <a:ext cx="3594445" cy="3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71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F56D6-577E-D7E4-30A2-DCA1A7B07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8FE73-99FC-3684-F952-7C10AA83D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8969" y="6356350"/>
            <a:ext cx="2743200" cy="365125"/>
          </a:xfrm>
        </p:spPr>
        <p:txBody>
          <a:bodyPr/>
          <a:lstStyle/>
          <a:p>
            <a:fld id="{68416E1C-9760-4C51-A68A-46F259399CA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787AD76B-8339-40B1-A31A-E83CF31E0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0"/>
            <a:ext cx="10515601" cy="1269384"/>
          </a:xfrm>
        </p:spPr>
        <p:txBody>
          <a:bodyPr/>
          <a:lstStyle/>
          <a:p>
            <a:r>
              <a:rPr lang="en-US" i="1" dirty="0"/>
              <a:t>Initial reflection on what's in / out</a:t>
            </a:r>
            <a:endParaRPr lang="en-GB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F8D2A6-C333-3370-45A0-7F24DC57A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116" y="2026081"/>
            <a:ext cx="2375768" cy="33600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1F32FC-B3A6-F3B4-1E83-B438AC8C8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611" y="2021320"/>
            <a:ext cx="2367686" cy="33695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960AE1-3D53-DDA1-F4ED-BD9B8B961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6213" y="2022619"/>
            <a:ext cx="2377210" cy="33669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534568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B7699-2A15-71E1-1128-09E424242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B0B58-E2ED-F32A-355D-04DF1DE93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163" y="1542352"/>
            <a:ext cx="5612113" cy="703279"/>
          </a:xfrm>
        </p:spPr>
        <p:txBody>
          <a:bodyPr/>
          <a:lstStyle/>
          <a:p>
            <a:r>
              <a:rPr lang="en-GB" dirty="0"/>
              <a:t>Ownership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7E61B1-8A93-A174-30EE-5264169D0412}"/>
              </a:ext>
            </a:extLst>
          </p:cNvPr>
          <p:cNvSpPr/>
          <p:nvPr/>
        </p:nvSpPr>
        <p:spPr>
          <a:xfrm>
            <a:off x="8765931" y="5512777"/>
            <a:ext cx="3077307" cy="101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CB234-605D-6D59-4784-5226339E0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6886" y="2525419"/>
            <a:ext cx="7125515" cy="3377669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Clr>
                <a:srgbClr val="EA5F2D"/>
              </a:buClr>
              <a:buFont typeface="Wingdings" panose="05000000000000000000" pitchFamily="2" charset="2"/>
              <a:buChar char="§"/>
            </a:pPr>
            <a:r>
              <a:rPr lang="en-GB" dirty="0"/>
              <a:t>RC movement emerges from a fragmented and often grassroots starting point</a:t>
            </a:r>
            <a:endParaRPr lang="en-US" dirty="0"/>
          </a:p>
          <a:p>
            <a:pPr marL="342900" indent="-342900">
              <a:buClr>
                <a:srgbClr val="EA5F2D"/>
              </a:buClr>
              <a:buFont typeface="Wingdings" panose="05000000000000000000" pitchFamily="2" charset="2"/>
              <a:buChar char="§"/>
            </a:pPr>
            <a:endParaRPr lang="en-GB" sz="1300" dirty="0"/>
          </a:p>
          <a:p>
            <a:pPr marL="342900" indent="-342900">
              <a:buClr>
                <a:srgbClr val="EA5F2D"/>
              </a:buClr>
              <a:buFont typeface="Wingdings" panose="05000000000000000000" pitchFamily="2" charset="2"/>
              <a:buChar char="§"/>
            </a:pPr>
            <a:r>
              <a:rPr lang="en-GB" dirty="0"/>
              <a:t>Shifts as larger voices - especially funders –join the conversation, but with continued efforts to keep broad collective ownership</a:t>
            </a:r>
            <a:endParaRPr lang="en-US" dirty="0"/>
          </a:p>
          <a:p>
            <a:pPr marL="342900" indent="-342900">
              <a:buClr>
                <a:srgbClr val="EA5F2D"/>
              </a:buClr>
              <a:buFont typeface="Wingdings" panose="05000000000000000000" pitchFamily="2" charset="2"/>
              <a:buChar char="§"/>
            </a:pPr>
            <a:endParaRPr lang="en-GB" sz="1200" dirty="0"/>
          </a:p>
          <a:p>
            <a:pPr marL="342900" indent="-342900">
              <a:buClr>
                <a:srgbClr val="EA5F2D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E95611"/>
                </a:solidFill>
              </a:rPr>
              <a:t>Who sets the direction and decides the priorities? What is the optimal balance of centralising strategy and grassroots diversity?</a:t>
            </a:r>
          </a:p>
        </p:txBody>
      </p:sp>
      <p:pic>
        <p:nvPicPr>
          <p:cNvPr id="9" name="Picture 8" descr="Wellcome Trust - DEMENTIA RESEARCHER">
            <a:extLst>
              <a:ext uri="{FF2B5EF4-FFF2-40B4-BE49-F238E27FC236}">
                <a16:creationId xmlns:a16="http://schemas.microsoft.com/office/drawing/2014/main" id="{6192BE11-56F6-336C-BE0A-332ED5779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08" y="2001717"/>
            <a:ext cx="3429000" cy="3393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1774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ltureBase">
      <a:dk1>
        <a:sysClr val="windowText" lastClr="000000"/>
      </a:dk1>
      <a:lt1>
        <a:sysClr val="window" lastClr="FFFFFF"/>
      </a:lt1>
      <a:dk2>
        <a:srgbClr val="283436"/>
      </a:dk2>
      <a:lt2>
        <a:srgbClr val="E7E6E6"/>
      </a:lt2>
      <a:accent1>
        <a:srgbClr val="E95611"/>
      </a:accent1>
      <a:accent2>
        <a:srgbClr val="FFCFBF"/>
      </a:accent2>
      <a:accent3>
        <a:srgbClr val="577175"/>
      </a:accent3>
      <a:accent4>
        <a:srgbClr val="BFCCCF"/>
      </a:accent4>
      <a:accent5>
        <a:srgbClr val="E2AC00"/>
      </a:accent5>
      <a:accent6>
        <a:srgbClr val="FFDF79"/>
      </a:accent6>
      <a:hlink>
        <a:srgbClr val="48A1FA"/>
      </a:hlink>
      <a:folHlink>
        <a:srgbClr val="C490AA"/>
      </a:folHlink>
    </a:clrScheme>
    <a:fontScheme name="CB Fonts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CultureBase for template.pptx" id="{07A5BF73-1824-47DD-A509-A37D06BCD7A7}" vid="{07D6AD5C-9F7C-430E-9B9F-53E9587BA5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34585E930A0745A7BB8B7ABF8DB62B" ma:contentTypeVersion="6" ma:contentTypeDescription="Create a new document." ma:contentTypeScope="" ma:versionID="6b3d3dfd0895251c089506777987a7f3">
  <xsd:schema xmlns:xsd="http://www.w3.org/2001/XMLSchema" xmlns:xs="http://www.w3.org/2001/XMLSchema" xmlns:p="http://schemas.microsoft.com/office/2006/metadata/properties" xmlns:ns2="4516e4a7-d285-4289-aab8-dd69a07448f4" xmlns:ns3="87fb9947-1b62-455d-8c54-25751b8cedf1" targetNamespace="http://schemas.microsoft.com/office/2006/metadata/properties" ma:root="true" ma:fieldsID="88020eef65fd1e58fac7f4fee04390b6" ns2:_="" ns3:_="">
    <xsd:import namespace="4516e4a7-d285-4289-aab8-dd69a07448f4"/>
    <xsd:import namespace="87fb9947-1b62-455d-8c54-25751b8ced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16e4a7-d285-4289-aab8-dd69a07448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fb9947-1b62-455d-8c54-25751b8cedf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6CE07C3-E228-458C-917D-D7D15E754E71}">
  <ds:schemaRefs>
    <ds:schemaRef ds:uri="4516e4a7-d285-4289-aab8-dd69a07448f4"/>
    <ds:schemaRef ds:uri="87fb9947-1b62-455d-8c54-25751b8cedf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3F9C4F2-70BD-408B-986F-A3C03C5DE2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9E3C8A-614C-4771-8912-7F51F5FB5C49}">
  <ds:schemaRefs>
    <ds:schemaRef ds:uri="4516e4a7-d285-4289-aab8-dd69a07448f4"/>
    <ds:schemaRef ds:uri="87fb9947-1b62-455d-8c54-25751b8cedf1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Research Culture aligned principles, diverse practices_Karen and Ben</Template>
  <TotalTime>1</TotalTime>
  <Words>1030</Words>
  <Application>Microsoft Office PowerPoint</Application>
  <PresentationFormat>Widescreen</PresentationFormat>
  <Paragraphs>176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Franklin Gothic Book</vt:lpstr>
      <vt:lpstr>Franklin Gothic Demi</vt:lpstr>
      <vt:lpstr>Wingdings</vt:lpstr>
      <vt:lpstr>Wingdings,Sans-Serif</vt:lpstr>
      <vt:lpstr>Office Theme</vt:lpstr>
      <vt:lpstr>Research Culture: aligned principles, diverse practices</vt:lpstr>
      <vt:lpstr>Research culture – alignment and diversity</vt:lpstr>
      <vt:lpstr>PowerPoint Presentation</vt:lpstr>
      <vt:lpstr>Research assessment - the nested challenge</vt:lpstr>
      <vt:lpstr>Balancing alignment and diversity?</vt:lpstr>
      <vt:lpstr>Definitions</vt:lpstr>
      <vt:lpstr>Definitions</vt:lpstr>
      <vt:lpstr>Initial reflection on what's in / out</vt:lpstr>
      <vt:lpstr>Ownership</vt:lpstr>
      <vt:lpstr>Ownership</vt:lpstr>
      <vt:lpstr>Co-creation as common thread</vt:lpstr>
      <vt:lpstr>Funding</vt:lpstr>
      <vt:lpstr>Funding</vt:lpstr>
      <vt:lpstr>How does REF PCE affect RC choices?</vt:lpstr>
      <vt:lpstr>Evidence</vt:lpstr>
      <vt:lpstr>Evidence</vt:lpstr>
      <vt:lpstr>NCV example: analysis and meta-analysis</vt:lpstr>
      <vt:lpstr>Cooperation</vt:lpstr>
      <vt:lpstr>Cooperation</vt:lpstr>
      <vt:lpstr>A patchwork of perspectives and activities</vt:lpstr>
      <vt:lpstr>The path ahead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 Bleasdale</dc:creator>
  <cp:lastModifiedBy>Ruth O'Kelly</cp:lastModifiedBy>
  <cp:revision>859</cp:revision>
  <cp:lastPrinted>2024-11-04T12:14:11Z</cp:lastPrinted>
  <dcterms:created xsi:type="dcterms:W3CDTF">2025-05-06T17:27:10Z</dcterms:created>
  <dcterms:modified xsi:type="dcterms:W3CDTF">2025-05-12T07:19:33Z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0x0101004234585E930A0745A7BB8B7ABF8DB62B</vt:lpwstr>
  </property>
</Properties>
</file>